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45"/>
  </p:notesMasterIdLst>
  <p:sldIdLst>
    <p:sldId id="256" r:id="rId2"/>
    <p:sldId id="257" r:id="rId3"/>
    <p:sldId id="258" r:id="rId4"/>
    <p:sldId id="284" r:id="rId5"/>
    <p:sldId id="276" r:id="rId6"/>
    <p:sldId id="277" r:id="rId7"/>
    <p:sldId id="278" r:id="rId8"/>
    <p:sldId id="279" r:id="rId9"/>
    <p:sldId id="281" r:id="rId10"/>
    <p:sldId id="282" r:id="rId11"/>
    <p:sldId id="259" r:id="rId12"/>
    <p:sldId id="260" r:id="rId13"/>
    <p:sldId id="261" r:id="rId14"/>
    <p:sldId id="283" r:id="rId15"/>
    <p:sldId id="294" r:id="rId16"/>
    <p:sldId id="295" r:id="rId17"/>
    <p:sldId id="296" r:id="rId18"/>
    <p:sldId id="269" r:id="rId19"/>
    <p:sldId id="270" r:id="rId20"/>
    <p:sldId id="271" r:id="rId21"/>
    <p:sldId id="272" r:id="rId22"/>
    <p:sldId id="273" r:id="rId23"/>
    <p:sldId id="274" r:id="rId24"/>
    <p:sldId id="298" r:id="rId25"/>
    <p:sldId id="275" r:id="rId26"/>
    <p:sldId id="262" r:id="rId27"/>
    <p:sldId id="297" r:id="rId28"/>
    <p:sldId id="286" r:id="rId29"/>
    <p:sldId id="288" r:id="rId30"/>
    <p:sldId id="289" r:id="rId31"/>
    <p:sldId id="290" r:id="rId32"/>
    <p:sldId id="263" r:id="rId33"/>
    <p:sldId id="265" r:id="rId34"/>
    <p:sldId id="285" r:id="rId35"/>
    <p:sldId id="291" r:id="rId36"/>
    <p:sldId id="292" r:id="rId37"/>
    <p:sldId id="293" r:id="rId38"/>
    <p:sldId id="264" r:id="rId39"/>
    <p:sldId id="266" r:id="rId40"/>
    <p:sldId id="267" r:id="rId41"/>
    <p:sldId id="268" r:id="rId42"/>
    <p:sldId id="299" r:id="rId43"/>
    <p:sldId id="300"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FF06DE-9482-44AC-A081-976B9A50CF97}" type="datetimeFigureOut">
              <a:rPr lang="en-US" smtClean="0"/>
              <a:t>4/11/2025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DC9856-A2C3-4CF2-BC6C-45699025C493}" type="slidenum">
              <a:rPr lang="en-US" smtClean="0"/>
              <a:t>‹#›</a:t>
            </a:fld>
            <a:endParaRPr lang="en-US"/>
          </a:p>
        </p:txBody>
      </p:sp>
    </p:spTree>
    <p:extLst>
      <p:ext uri="{BB962C8B-B14F-4D97-AF65-F5344CB8AC3E}">
        <p14:creationId xmlns:p14="http://schemas.microsoft.com/office/powerpoint/2010/main" val="1553525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DC9856-A2C3-4CF2-BC6C-45699025C493}" type="slidenum">
              <a:rPr lang="en-US" smtClean="0"/>
              <a:t>1</a:t>
            </a:fld>
            <a:endParaRPr lang="en-US"/>
          </a:p>
        </p:txBody>
      </p:sp>
    </p:spTree>
    <p:extLst>
      <p:ext uri="{BB962C8B-B14F-4D97-AF65-F5344CB8AC3E}">
        <p14:creationId xmlns:p14="http://schemas.microsoft.com/office/powerpoint/2010/main" val="38843940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BE65DEB-CEFF-4AD9-9D64-20C6E2F7D66A}" type="datetimeFigureOut">
              <a:rPr lang="en-US" smtClean="0"/>
              <a:t>4/11/2025</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2194510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E65DEB-CEFF-4AD9-9D64-20C6E2F7D66A}"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1878979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BE65DEB-CEFF-4AD9-9D64-20C6E2F7D66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3060176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BE65DEB-CEFF-4AD9-9D64-20C6E2F7D66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3141884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E65DEB-CEFF-4AD9-9D64-20C6E2F7D66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3530919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BE65DEB-CEFF-4AD9-9D64-20C6E2F7D66A}" type="datetimeFigureOut">
              <a:rPr lang="en-US" smtClean="0"/>
              <a:t>4/11/2025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393868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BE65DEB-CEFF-4AD9-9D64-20C6E2F7D66A}" type="datetimeFigureOut">
              <a:rPr lang="en-US" smtClean="0"/>
              <a:t>4/11/2025</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455439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BE65DEB-CEFF-4AD9-9D64-20C6E2F7D66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34291507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BE65DEB-CEFF-4AD9-9D64-20C6E2F7D66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238028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E65DEB-CEFF-4AD9-9D64-20C6E2F7D66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2948906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E65DEB-CEFF-4AD9-9D64-20C6E2F7D66A}"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1214476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E65DEB-CEFF-4AD9-9D64-20C6E2F7D66A}"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1124364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E65DEB-CEFF-4AD9-9D64-20C6E2F7D66A}" type="datetimeFigureOut">
              <a:rPr lang="en-US" smtClean="0"/>
              <a:t>4/11/2025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336377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E65DEB-CEFF-4AD9-9D64-20C6E2F7D66A}" type="datetimeFigureOut">
              <a:rPr lang="en-US" smtClean="0"/>
              <a:t>4/11/2025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806413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65DEB-CEFF-4AD9-9D64-20C6E2F7D66A}" type="datetimeFigureOut">
              <a:rPr lang="en-US" smtClean="0"/>
              <a:t>4/11/2025</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3214098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E65DEB-CEFF-4AD9-9D64-20C6E2F7D66A}"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3483868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E65DEB-CEFF-4AD9-9D64-20C6E2F7D66A}"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BEADAB6-7394-4FD7-90BD-B9A68ECC6C80}" type="slidenum">
              <a:rPr lang="en-US" smtClean="0"/>
              <a:t>‹#›</a:t>
            </a:fld>
            <a:endParaRPr lang="en-US"/>
          </a:p>
        </p:txBody>
      </p:sp>
    </p:spTree>
    <p:extLst>
      <p:ext uri="{BB962C8B-B14F-4D97-AF65-F5344CB8AC3E}">
        <p14:creationId xmlns:p14="http://schemas.microsoft.com/office/powerpoint/2010/main" val="3444834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BE65DEB-CEFF-4AD9-9D64-20C6E2F7D66A}" type="datetimeFigureOut">
              <a:rPr lang="en-US" smtClean="0"/>
              <a:t>4/11/2025</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BEADAB6-7394-4FD7-90BD-B9A68ECC6C80}" type="slidenum">
              <a:rPr lang="en-US" smtClean="0"/>
              <a:t>‹#›</a:t>
            </a:fld>
            <a:endParaRPr lang="en-US"/>
          </a:p>
        </p:txBody>
      </p:sp>
    </p:spTree>
    <p:extLst>
      <p:ext uri="{BB962C8B-B14F-4D97-AF65-F5344CB8AC3E}">
        <p14:creationId xmlns:p14="http://schemas.microsoft.com/office/powerpoint/2010/main" val="222226758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D720CC-31CF-B519-2914-48BDFFC624BA}"/>
              </a:ext>
            </a:extLst>
          </p:cNvPr>
          <p:cNvSpPr>
            <a:spLocks noGrp="1"/>
          </p:cNvSpPr>
          <p:nvPr>
            <p:ph type="ctrTitle"/>
          </p:nvPr>
        </p:nvSpPr>
        <p:spPr/>
        <p:txBody>
          <a:bodyPr>
            <a:normAutofit fontScale="90000"/>
          </a:bodyPr>
          <a:lstStyle/>
          <a:p>
            <a:r>
              <a:rPr lang="en-US" b="1" dirty="0"/>
              <a:t>🩺 Suicide Risk Assessment and Management</a:t>
            </a:r>
            <a:br>
              <a:rPr lang="en-US" b="1" dirty="0"/>
            </a:br>
            <a:endParaRPr lang="en-US" dirty="0"/>
          </a:p>
        </p:txBody>
      </p:sp>
      <p:sp>
        <p:nvSpPr>
          <p:cNvPr id="3" name="Subtitle 2">
            <a:extLst>
              <a:ext uri="{FF2B5EF4-FFF2-40B4-BE49-F238E27FC236}">
                <a16:creationId xmlns:a16="http://schemas.microsoft.com/office/drawing/2014/main" id="{5D6C3F7F-A7C8-590E-BBC6-91ACF529858F}"/>
              </a:ext>
            </a:extLst>
          </p:cNvPr>
          <p:cNvSpPr>
            <a:spLocks noGrp="1"/>
          </p:cNvSpPr>
          <p:nvPr>
            <p:ph type="subTitle" idx="1"/>
          </p:nvPr>
        </p:nvSpPr>
        <p:spPr>
          <a:xfrm>
            <a:off x="1524000" y="4807130"/>
            <a:ext cx="9144000" cy="450669"/>
          </a:xfrm>
        </p:spPr>
        <p:txBody>
          <a:bodyPr>
            <a:normAutofit/>
          </a:bodyPr>
          <a:lstStyle/>
          <a:p>
            <a:r>
              <a:rPr lang="en-US" dirty="0"/>
              <a:t>Host: Chen bin zhong, MD         SPEAKER: Shao HUA YE, md</a:t>
            </a:r>
          </a:p>
        </p:txBody>
      </p:sp>
      <p:sp>
        <p:nvSpPr>
          <p:cNvPr id="6" name="AutoShape 3">
            <a:extLst>
              <a:ext uri="{FF2B5EF4-FFF2-40B4-BE49-F238E27FC236}">
                <a16:creationId xmlns:a16="http://schemas.microsoft.com/office/drawing/2014/main" id="{E1F5964B-9329-ED9E-A3DB-77882C255D8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5">
            <a:extLst>
              <a:ext uri="{FF2B5EF4-FFF2-40B4-BE49-F238E27FC236}">
                <a16:creationId xmlns:a16="http://schemas.microsoft.com/office/drawing/2014/main" id="{5B88CF30-E690-812B-DF84-B7CBD3270BCE}"/>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a:extLst>
              <a:ext uri="{FF2B5EF4-FFF2-40B4-BE49-F238E27FC236}">
                <a16:creationId xmlns:a16="http://schemas.microsoft.com/office/drawing/2014/main" id="{581721EE-5EF8-F852-F81B-4D3AC6F5782A}"/>
              </a:ext>
            </a:extLst>
          </p:cNvPr>
          <p:cNvPicPr>
            <a:picLocks noChangeAspect="1"/>
          </p:cNvPicPr>
          <p:nvPr/>
        </p:nvPicPr>
        <p:blipFill>
          <a:blip r:embed="rId3"/>
          <a:stretch>
            <a:fillRect/>
          </a:stretch>
        </p:blipFill>
        <p:spPr>
          <a:xfrm>
            <a:off x="4476206" y="931818"/>
            <a:ext cx="1467394" cy="1453602"/>
          </a:xfrm>
          <a:prstGeom prst="rect">
            <a:avLst/>
          </a:prstGeom>
        </p:spPr>
      </p:pic>
    </p:spTree>
    <p:extLst>
      <p:ext uri="{BB962C8B-B14F-4D97-AF65-F5344CB8AC3E}">
        <p14:creationId xmlns:p14="http://schemas.microsoft.com/office/powerpoint/2010/main" val="1189080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9BFCD-C208-381F-F85B-9784ED690B34}"/>
              </a:ext>
            </a:extLst>
          </p:cNvPr>
          <p:cNvSpPr>
            <a:spLocks noGrp="1"/>
          </p:cNvSpPr>
          <p:nvPr>
            <p:ph type="title"/>
          </p:nvPr>
        </p:nvSpPr>
        <p:spPr/>
        <p:txBody>
          <a:bodyPr/>
          <a:lstStyle/>
          <a:p>
            <a:r>
              <a:rPr lang="en-US" dirty="0"/>
              <a:t>Specialties:</a:t>
            </a:r>
            <a:br>
              <a:rPr lang="en-US" dirty="0"/>
            </a:br>
            <a:endParaRPr lang="en-US" dirty="0"/>
          </a:p>
        </p:txBody>
      </p:sp>
      <p:sp>
        <p:nvSpPr>
          <p:cNvPr id="3" name="Content Placeholder 2">
            <a:extLst>
              <a:ext uri="{FF2B5EF4-FFF2-40B4-BE49-F238E27FC236}">
                <a16:creationId xmlns:a16="http://schemas.microsoft.com/office/drawing/2014/main" id="{B9B2D251-80C0-34E3-2C78-299FF59A5570}"/>
              </a:ext>
            </a:extLst>
          </p:cNvPr>
          <p:cNvSpPr>
            <a:spLocks noGrp="1"/>
          </p:cNvSpPr>
          <p:nvPr>
            <p:ph idx="1"/>
          </p:nvPr>
        </p:nvSpPr>
        <p:spPr/>
        <p:txBody>
          <a:bodyPr>
            <a:normAutofit/>
          </a:bodyPr>
          <a:lstStyle/>
          <a:p>
            <a:r>
              <a:rPr lang="en-US" dirty="0"/>
              <a:t>Psychiatry and Anesthesiology: Higher risk of suicide compared to other specialties.</a:t>
            </a:r>
          </a:p>
          <a:p>
            <a:r>
              <a:rPr lang="en-US" dirty="0"/>
              <a:t>Radiology and Rehabilitation Medicine: Elevated risk noted. </a:t>
            </a:r>
          </a:p>
          <a:p>
            <a:r>
              <a:rPr lang="en-US" dirty="0"/>
              <a:t>Orthopedic Surgeons: Among surgical fields, orthopedic surgeons had the highest prevalence of suicide at 28.2% in surgeons.</a:t>
            </a:r>
          </a:p>
          <a:p>
            <a:r>
              <a:rPr lang="en-US" dirty="0"/>
              <a:t>Gender Differences</a:t>
            </a:r>
          </a:p>
          <a:p>
            <a:r>
              <a:rPr lang="en-US" dirty="0"/>
              <a:t>Female Physicians: 76% higher risk of suicide compared to the general population. </a:t>
            </a:r>
          </a:p>
        </p:txBody>
      </p:sp>
    </p:spTree>
    <p:extLst>
      <p:ext uri="{BB962C8B-B14F-4D97-AF65-F5344CB8AC3E}">
        <p14:creationId xmlns:p14="http://schemas.microsoft.com/office/powerpoint/2010/main" val="679732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88780-67C7-F05E-56E9-F2F5243F2C7C}"/>
              </a:ext>
            </a:extLst>
          </p:cNvPr>
          <p:cNvSpPr>
            <a:spLocks noGrp="1"/>
          </p:cNvSpPr>
          <p:nvPr>
            <p:ph type="title"/>
          </p:nvPr>
        </p:nvSpPr>
        <p:spPr/>
        <p:txBody>
          <a:bodyPr/>
          <a:lstStyle/>
          <a:p>
            <a:r>
              <a:rPr lang="en-US" dirty="0"/>
              <a:t>🚩 Risk Factors:</a:t>
            </a:r>
            <a:br>
              <a:rPr lang="en-US" dirty="0"/>
            </a:br>
            <a:endParaRPr lang="en-US" dirty="0"/>
          </a:p>
        </p:txBody>
      </p:sp>
      <p:sp>
        <p:nvSpPr>
          <p:cNvPr id="3" name="Content Placeholder 2">
            <a:extLst>
              <a:ext uri="{FF2B5EF4-FFF2-40B4-BE49-F238E27FC236}">
                <a16:creationId xmlns:a16="http://schemas.microsoft.com/office/drawing/2014/main" id="{D7362FF3-C6D3-F292-D341-5ED009910760}"/>
              </a:ext>
            </a:extLst>
          </p:cNvPr>
          <p:cNvSpPr>
            <a:spLocks noGrp="1"/>
          </p:cNvSpPr>
          <p:nvPr>
            <p:ph idx="1"/>
          </p:nvPr>
        </p:nvSpPr>
        <p:spPr/>
        <p:txBody>
          <a:bodyPr/>
          <a:lstStyle/>
          <a:p>
            <a:r>
              <a:rPr lang="en-US" dirty="0"/>
              <a:t>•	Psychiatric: Depression, psychosis, substance abuse</a:t>
            </a:r>
          </a:p>
          <a:p>
            <a:r>
              <a:rPr lang="en-US" dirty="0"/>
              <a:t>•	Medical: Chronic illnesses, terminal diagnoses</a:t>
            </a:r>
          </a:p>
          <a:p>
            <a:r>
              <a:rPr lang="en-US" dirty="0"/>
              <a:t>•	Personal: Previous attempts, family history of suicide</a:t>
            </a:r>
          </a:p>
          <a:p>
            <a:r>
              <a:rPr lang="en-US" dirty="0"/>
              <a:t>•	Psychosocial: Unemployment, isolation, recent losses</a:t>
            </a:r>
          </a:p>
          <a:p>
            <a:r>
              <a:rPr lang="en-US" dirty="0"/>
              <a:t>•	Environmental: Access to lethal means</a:t>
            </a:r>
          </a:p>
          <a:p>
            <a:r>
              <a:rPr lang="en-US" dirty="0"/>
              <a:t>________________________________________</a:t>
            </a:r>
          </a:p>
          <a:p>
            <a:endParaRPr lang="en-US" dirty="0"/>
          </a:p>
        </p:txBody>
      </p:sp>
    </p:spTree>
    <p:extLst>
      <p:ext uri="{BB962C8B-B14F-4D97-AF65-F5344CB8AC3E}">
        <p14:creationId xmlns:p14="http://schemas.microsoft.com/office/powerpoint/2010/main" val="2689354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27EB1-3B47-DBBA-777E-D67E66556E41}"/>
              </a:ext>
            </a:extLst>
          </p:cNvPr>
          <p:cNvSpPr>
            <a:spLocks noGrp="1"/>
          </p:cNvSpPr>
          <p:nvPr>
            <p:ph type="title"/>
          </p:nvPr>
        </p:nvSpPr>
        <p:spPr/>
        <p:txBody>
          <a:bodyPr>
            <a:normAutofit fontScale="90000"/>
          </a:bodyPr>
          <a:lstStyle/>
          <a:p>
            <a:r>
              <a:rPr lang="en-US" dirty="0"/>
              <a:t>📝 2. Conducting a Suicide Risk Assessment</a:t>
            </a:r>
            <a:br>
              <a:rPr lang="en-US" dirty="0"/>
            </a:br>
            <a:endParaRPr lang="en-US" dirty="0"/>
          </a:p>
        </p:txBody>
      </p:sp>
      <p:sp>
        <p:nvSpPr>
          <p:cNvPr id="3" name="Content Placeholder 2">
            <a:extLst>
              <a:ext uri="{FF2B5EF4-FFF2-40B4-BE49-F238E27FC236}">
                <a16:creationId xmlns:a16="http://schemas.microsoft.com/office/drawing/2014/main" id="{50D045B8-F9B5-10FE-7193-129E3DD91C0E}"/>
              </a:ext>
            </a:extLst>
          </p:cNvPr>
          <p:cNvSpPr>
            <a:spLocks noGrp="1"/>
          </p:cNvSpPr>
          <p:nvPr>
            <p:ph idx="1"/>
          </p:nvPr>
        </p:nvSpPr>
        <p:spPr/>
        <p:txBody>
          <a:bodyPr/>
          <a:lstStyle/>
          <a:p>
            <a:r>
              <a:rPr lang="en-US" dirty="0"/>
              <a:t>🩺 Key Elements:</a:t>
            </a:r>
          </a:p>
          <a:p>
            <a:r>
              <a:rPr lang="en-US" dirty="0"/>
              <a:t>🔑 Ask directly and non-judgmentally:</a:t>
            </a:r>
          </a:p>
          <a:p>
            <a:r>
              <a:rPr lang="en-US" dirty="0"/>
              <a:t>•	“Have you had thoughts about hurting or killing yourself?”</a:t>
            </a:r>
          </a:p>
          <a:p>
            <a:r>
              <a:rPr lang="en-US" dirty="0"/>
              <a:t>•	“Do you have a plan?”</a:t>
            </a:r>
          </a:p>
          <a:p>
            <a:r>
              <a:rPr lang="en-US" dirty="0"/>
              <a:t>•	“Have you attempted suicide before?”</a:t>
            </a:r>
          </a:p>
          <a:p>
            <a:endParaRPr lang="en-US" dirty="0"/>
          </a:p>
        </p:txBody>
      </p:sp>
    </p:spTree>
    <p:extLst>
      <p:ext uri="{BB962C8B-B14F-4D97-AF65-F5344CB8AC3E}">
        <p14:creationId xmlns:p14="http://schemas.microsoft.com/office/powerpoint/2010/main" val="1880953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4F2A-6C3F-FDEE-3808-FC85D107BA04}"/>
              </a:ext>
            </a:extLst>
          </p:cNvPr>
          <p:cNvSpPr>
            <a:spLocks noGrp="1"/>
          </p:cNvSpPr>
          <p:nvPr>
            <p:ph type="title"/>
          </p:nvPr>
        </p:nvSpPr>
        <p:spPr/>
        <p:txBody>
          <a:bodyPr/>
          <a:lstStyle/>
          <a:p>
            <a:r>
              <a:rPr lang="en-US" dirty="0"/>
              <a:t>📋 Assess:</a:t>
            </a:r>
            <a:br>
              <a:rPr lang="en-US" dirty="0"/>
            </a:br>
            <a:endParaRPr lang="en-US" dirty="0"/>
          </a:p>
        </p:txBody>
      </p:sp>
      <p:sp>
        <p:nvSpPr>
          <p:cNvPr id="3" name="Content Placeholder 2">
            <a:extLst>
              <a:ext uri="{FF2B5EF4-FFF2-40B4-BE49-F238E27FC236}">
                <a16:creationId xmlns:a16="http://schemas.microsoft.com/office/drawing/2014/main" id="{92C5226C-1D35-BFA4-006F-7D9743759D5D}"/>
              </a:ext>
            </a:extLst>
          </p:cNvPr>
          <p:cNvSpPr>
            <a:spLocks noGrp="1"/>
          </p:cNvSpPr>
          <p:nvPr>
            <p:ph idx="1"/>
          </p:nvPr>
        </p:nvSpPr>
        <p:spPr/>
        <p:txBody>
          <a:bodyPr/>
          <a:lstStyle/>
          <a:p>
            <a:r>
              <a:rPr lang="en-US" dirty="0"/>
              <a:t>1.	Suicidal Ideation: Frequency, duration, intensity</a:t>
            </a:r>
          </a:p>
          <a:p>
            <a:r>
              <a:rPr lang="en-US" dirty="0"/>
              <a:t>2.	Plan: Specificity, lethality, availability of means</a:t>
            </a:r>
          </a:p>
          <a:p>
            <a:r>
              <a:rPr lang="en-US" dirty="0"/>
              <a:t>3.	Intent: Desire to die vs. desire to escape pain</a:t>
            </a:r>
          </a:p>
          <a:p>
            <a:r>
              <a:rPr lang="en-US" dirty="0"/>
              <a:t>4.	Protective Factors: Family support, coping skills, religious beliefs</a:t>
            </a:r>
          </a:p>
          <a:p>
            <a:endParaRPr lang="en-US" dirty="0"/>
          </a:p>
        </p:txBody>
      </p:sp>
    </p:spTree>
    <p:extLst>
      <p:ext uri="{BB962C8B-B14F-4D97-AF65-F5344CB8AC3E}">
        <p14:creationId xmlns:p14="http://schemas.microsoft.com/office/powerpoint/2010/main" val="3708421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D9F30-49CD-4D76-ECFB-69D877FA05D6}"/>
              </a:ext>
            </a:extLst>
          </p:cNvPr>
          <p:cNvSpPr>
            <a:spLocks noGrp="1"/>
          </p:cNvSpPr>
          <p:nvPr>
            <p:ph type="title"/>
          </p:nvPr>
        </p:nvSpPr>
        <p:spPr/>
        <p:txBody>
          <a:bodyPr/>
          <a:lstStyle/>
          <a:p>
            <a:r>
              <a:rPr lang="en-US" dirty="0"/>
              <a:t>Risk Assessment Tools</a:t>
            </a:r>
          </a:p>
        </p:txBody>
      </p:sp>
      <p:sp>
        <p:nvSpPr>
          <p:cNvPr id="3" name="Content Placeholder 2">
            <a:extLst>
              <a:ext uri="{FF2B5EF4-FFF2-40B4-BE49-F238E27FC236}">
                <a16:creationId xmlns:a16="http://schemas.microsoft.com/office/drawing/2014/main" id="{BAEAB0A8-0FDF-688C-96C4-6DA81460E587}"/>
              </a:ext>
            </a:extLst>
          </p:cNvPr>
          <p:cNvSpPr>
            <a:spLocks noGrp="1"/>
          </p:cNvSpPr>
          <p:nvPr>
            <p:ph idx="1"/>
          </p:nvPr>
        </p:nvSpPr>
        <p:spPr/>
        <p:txBody>
          <a:bodyPr/>
          <a:lstStyle/>
          <a:p>
            <a:r>
              <a:rPr lang="en-US" dirty="0"/>
              <a:t>PHQ-9 Focus on question 9 for suicidality.</a:t>
            </a:r>
          </a:p>
          <a:p>
            <a:r>
              <a:rPr lang="en-US" dirty="0"/>
              <a:t>Columbia-Suicide Severity Rating Scale (C-SSRS):Evaluates suicidal ideation severity and behaviors.</a:t>
            </a:r>
          </a:p>
          <a:p>
            <a:r>
              <a:rPr lang="en-US" dirty="0"/>
              <a:t>Ask directly: "Have you had thoughts of harming yourself?“</a:t>
            </a:r>
          </a:p>
          <a:p>
            <a:endParaRPr lang="en-US" dirty="0"/>
          </a:p>
        </p:txBody>
      </p:sp>
      <p:sp>
        <p:nvSpPr>
          <p:cNvPr id="9" name="TextBox 8">
            <a:extLst>
              <a:ext uri="{FF2B5EF4-FFF2-40B4-BE49-F238E27FC236}">
                <a16:creationId xmlns:a16="http://schemas.microsoft.com/office/drawing/2014/main" id="{9E5234CD-5E45-9463-40E0-CE7D8012DC34}"/>
              </a:ext>
            </a:extLst>
          </p:cNvPr>
          <p:cNvSpPr txBox="1"/>
          <p:nvPr/>
        </p:nvSpPr>
        <p:spPr>
          <a:xfrm>
            <a:off x="1436915" y="4126984"/>
            <a:ext cx="6096000" cy="369332"/>
          </a:xfrm>
          <a:prstGeom prst="rect">
            <a:avLst/>
          </a:prstGeom>
          <a:noFill/>
        </p:spPr>
        <p:txBody>
          <a:bodyPr wrap="square">
            <a:spAutoFit/>
          </a:bodyPr>
          <a:lstStyle/>
          <a:p>
            <a:r>
              <a:rPr lang="en-US" dirty="0"/>
              <a:t>SBQ-R </a:t>
            </a:r>
          </a:p>
        </p:txBody>
      </p:sp>
    </p:spTree>
    <p:extLst>
      <p:ext uri="{BB962C8B-B14F-4D97-AF65-F5344CB8AC3E}">
        <p14:creationId xmlns:p14="http://schemas.microsoft.com/office/powerpoint/2010/main" val="568117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D22A8-7AF5-2CC6-81D5-3E0552D3B3EE}"/>
              </a:ext>
            </a:extLst>
          </p:cNvPr>
          <p:cNvSpPr>
            <a:spLocks noGrp="1"/>
          </p:cNvSpPr>
          <p:nvPr>
            <p:ph type="title"/>
          </p:nvPr>
        </p:nvSpPr>
        <p:spPr/>
        <p:txBody>
          <a:bodyPr/>
          <a:lstStyle/>
          <a:p>
            <a:r>
              <a:rPr lang="en-US" dirty="0"/>
              <a:t>Columbia-Suicide Severity Rating Scale (C-SSRS) – Scoring and Risk Stratification ( self-report )</a:t>
            </a:r>
          </a:p>
        </p:txBody>
      </p:sp>
      <p:sp>
        <p:nvSpPr>
          <p:cNvPr id="3" name="Content Placeholder 2">
            <a:extLst>
              <a:ext uri="{FF2B5EF4-FFF2-40B4-BE49-F238E27FC236}">
                <a16:creationId xmlns:a16="http://schemas.microsoft.com/office/drawing/2014/main" id="{D53D090B-7BC0-BC08-084F-FFFF5D068713}"/>
              </a:ext>
            </a:extLst>
          </p:cNvPr>
          <p:cNvSpPr>
            <a:spLocks noGrp="1"/>
          </p:cNvSpPr>
          <p:nvPr>
            <p:ph idx="1"/>
          </p:nvPr>
        </p:nvSpPr>
        <p:spPr>
          <a:xfrm>
            <a:off x="1154954" y="1881051"/>
            <a:ext cx="8825659" cy="4138749"/>
          </a:xfrm>
        </p:spPr>
        <p:txBody>
          <a:bodyPr>
            <a:normAutofit/>
          </a:bodyPr>
          <a:lstStyle/>
          <a:p>
            <a:endParaRPr lang="en-US" dirty="0"/>
          </a:p>
          <a:p>
            <a:r>
              <a:rPr lang="en-US" dirty="0"/>
              <a:t> Suicidal Ideation:</a:t>
            </a:r>
          </a:p>
          <a:p>
            <a:endParaRPr lang="en-US" dirty="0"/>
          </a:p>
        </p:txBody>
      </p:sp>
      <p:graphicFrame>
        <p:nvGraphicFramePr>
          <p:cNvPr id="4" name="Table 3">
            <a:extLst>
              <a:ext uri="{FF2B5EF4-FFF2-40B4-BE49-F238E27FC236}">
                <a16:creationId xmlns:a16="http://schemas.microsoft.com/office/drawing/2014/main" id="{E0C3A459-0CB2-B240-7E1D-2F157E2CF322}"/>
              </a:ext>
            </a:extLst>
          </p:cNvPr>
          <p:cNvGraphicFramePr>
            <a:graphicFrameLocks noGrp="1"/>
          </p:cNvGraphicFramePr>
          <p:nvPr>
            <p:extLst>
              <p:ext uri="{D42A27DB-BD31-4B8C-83A1-F6EECF244321}">
                <p14:modId xmlns:p14="http://schemas.microsoft.com/office/powerpoint/2010/main" val="68618450"/>
              </p:ext>
            </p:extLst>
          </p:nvPr>
        </p:nvGraphicFramePr>
        <p:xfrm>
          <a:off x="1154954" y="2899954"/>
          <a:ext cx="7501365" cy="3224883"/>
        </p:xfrm>
        <a:graphic>
          <a:graphicData uri="http://schemas.openxmlformats.org/drawingml/2006/table">
            <a:tbl>
              <a:tblPr/>
              <a:tblGrid>
                <a:gridCol w="2500455">
                  <a:extLst>
                    <a:ext uri="{9D8B030D-6E8A-4147-A177-3AD203B41FA5}">
                      <a16:colId xmlns:a16="http://schemas.microsoft.com/office/drawing/2014/main" val="1656638969"/>
                    </a:ext>
                  </a:extLst>
                </a:gridCol>
                <a:gridCol w="2500455">
                  <a:extLst>
                    <a:ext uri="{9D8B030D-6E8A-4147-A177-3AD203B41FA5}">
                      <a16:colId xmlns:a16="http://schemas.microsoft.com/office/drawing/2014/main" val="4221148847"/>
                    </a:ext>
                  </a:extLst>
                </a:gridCol>
                <a:gridCol w="2500455">
                  <a:extLst>
                    <a:ext uri="{9D8B030D-6E8A-4147-A177-3AD203B41FA5}">
                      <a16:colId xmlns:a16="http://schemas.microsoft.com/office/drawing/2014/main" val="3189181178"/>
                    </a:ext>
                  </a:extLst>
                </a:gridCol>
              </a:tblGrid>
              <a:tr h="244694">
                <a:tc>
                  <a:txBody>
                    <a:bodyPr/>
                    <a:lstStyle/>
                    <a:p>
                      <a:r>
                        <a:rPr lang="en-US" sz="1300" b="1"/>
                        <a:t>Question</a:t>
                      </a:r>
                      <a:endParaRPr lang="en-US" sz="1300"/>
                    </a:p>
                  </a:txBody>
                  <a:tcPr marL="66986" marR="66986" marT="33493" marB="33493" anchor="ctr">
                    <a:lnL>
                      <a:noFill/>
                    </a:lnL>
                    <a:lnR>
                      <a:noFill/>
                    </a:lnR>
                    <a:lnT>
                      <a:noFill/>
                    </a:lnT>
                    <a:lnB>
                      <a:noFill/>
                    </a:lnB>
                    <a:noFill/>
                  </a:tcPr>
                </a:tc>
                <a:tc>
                  <a:txBody>
                    <a:bodyPr/>
                    <a:lstStyle/>
                    <a:p>
                      <a:r>
                        <a:rPr lang="en-US" sz="1300" b="1"/>
                        <a:t>Description</a:t>
                      </a:r>
                      <a:endParaRPr lang="en-US" sz="1300"/>
                    </a:p>
                  </a:txBody>
                  <a:tcPr marL="66986" marR="66986" marT="33493" marB="33493" anchor="ctr">
                    <a:lnL>
                      <a:noFill/>
                    </a:lnL>
                    <a:lnR>
                      <a:noFill/>
                    </a:lnR>
                    <a:lnT>
                      <a:noFill/>
                    </a:lnT>
                    <a:lnB>
                      <a:noFill/>
                    </a:lnB>
                    <a:noFill/>
                  </a:tcPr>
                </a:tc>
                <a:tc>
                  <a:txBody>
                    <a:bodyPr/>
                    <a:lstStyle/>
                    <a:p>
                      <a:r>
                        <a:rPr lang="en-US" sz="1300" b="1"/>
                        <a:t>Score</a:t>
                      </a:r>
                      <a:endParaRPr lang="en-US" sz="1300"/>
                    </a:p>
                  </a:txBody>
                  <a:tcPr marL="66986" marR="66986" marT="33493" marB="33493" anchor="ctr">
                    <a:lnL>
                      <a:noFill/>
                    </a:lnL>
                    <a:lnR>
                      <a:noFill/>
                    </a:lnR>
                    <a:lnT>
                      <a:noFill/>
                    </a:lnT>
                    <a:lnB>
                      <a:noFill/>
                    </a:lnB>
                    <a:noFill/>
                  </a:tcPr>
                </a:tc>
                <a:extLst>
                  <a:ext uri="{0D108BD9-81ED-4DB2-BD59-A6C34878D82A}">
                    <a16:rowId xmlns:a16="http://schemas.microsoft.com/office/drawing/2014/main" val="2543657832"/>
                  </a:ext>
                </a:extLst>
              </a:tr>
              <a:tr h="428214">
                <a:tc>
                  <a:txBody>
                    <a:bodyPr/>
                    <a:lstStyle/>
                    <a:p>
                      <a:r>
                        <a:rPr lang="en-US" sz="1300"/>
                        <a:t>1. Wish to be dead</a:t>
                      </a:r>
                    </a:p>
                  </a:txBody>
                  <a:tcPr marL="66986" marR="66986" marT="33493" marB="33493" anchor="ctr">
                    <a:lnL>
                      <a:noFill/>
                    </a:lnL>
                    <a:lnR>
                      <a:noFill/>
                    </a:lnR>
                    <a:lnT>
                      <a:noFill/>
                    </a:lnT>
                    <a:lnB>
                      <a:noFill/>
                    </a:lnB>
                    <a:noFill/>
                  </a:tcPr>
                </a:tc>
                <a:tc>
                  <a:txBody>
                    <a:bodyPr/>
                    <a:lstStyle/>
                    <a:p>
                      <a:r>
                        <a:rPr lang="en-US" sz="1300"/>
                        <a:t>General thoughts of not wanting to be alive</a:t>
                      </a:r>
                    </a:p>
                  </a:txBody>
                  <a:tcPr marL="66986" marR="66986" marT="33493" marB="33493" anchor="ctr">
                    <a:lnL>
                      <a:noFill/>
                    </a:lnL>
                    <a:lnR>
                      <a:noFill/>
                    </a:lnR>
                    <a:lnT>
                      <a:noFill/>
                    </a:lnT>
                    <a:lnB>
                      <a:noFill/>
                    </a:lnB>
                    <a:noFill/>
                  </a:tcPr>
                </a:tc>
                <a:tc>
                  <a:txBody>
                    <a:bodyPr/>
                    <a:lstStyle/>
                    <a:p>
                      <a:r>
                        <a:rPr lang="en-US" sz="1300"/>
                        <a:t>1</a:t>
                      </a:r>
                    </a:p>
                  </a:txBody>
                  <a:tcPr marL="66986" marR="66986" marT="33493" marB="33493" anchor="ctr">
                    <a:lnL>
                      <a:noFill/>
                    </a:lnL>
                    <a:lnR>
                      <a:noFill/>
                    </a:lnR>
                    <a:lnT>
                      <a:noFill/>
                    </a:lnT>
                    <a:lnB>
                      <a:noFill/>
                    </a:lnB>
                    <a:noFill/>
                  </a:tcPr>
                </a:tc>
                <a:extLst>
                  <a:ext uri="{0D108BD9-81ED-4DB2-BD59-A6C34878D82A}">
                    <a16:rowId xmlns:a16="http://schemas.microsoft.com/office/drawing/2014/main" val="3332706463"/>
                  </a:ext>
                </a:extLst>
              </a:tr>
              <a:tr h="611735">
                <a:tc>
                  <a:txBody>
                    <a:bodyPr/>
                    <a:lstStyle/>
                    <a:p>
                      <a:r>
                        <a:rPr lang="en-US" sz="1300"/>
                        <a:t>2. Non-Specific Active Suicidal Thoughts</a:t>
                      </a:r>
                    </a:p>
                  </a:txBody>
                  <a:tcPr marL="66986" marR="66986" marT="33493" marB="33493" anchor="ctr">
                    <a:lnL>
                      <a:noFill/>
                    </a:lnL>
                    <a:lnR>
                      <a:noFill/>
                    </a:lnR>
                    <a:lnT>
                      <a:noFill/>
                    </a:lnT>
                    <a:lnB>
                      <a:noFill/>
                    </a:lnB>
                    <a:noFill/>
                  </a:tcPr>
                </a:tc>
                <a:tc>
                  <a:txBody>
                    <a:bodyPr/>
                    <a:lstStyle/>
                    <a:p>
                      <a:r>
                        <a:rPr lang="en-US" sz="1300"/>
                        <a:t>Vague thoughts about killing oneself, without a plan</a:t>
                      </a:r>
                    </a:p>
                  </a:txBody>
                  <a:tcPr marL="66986" marR="66986" marT="33493" marB="33493" anchor="ctr">
                    <a:lnL>
                      <a:noFill/>
                    </a:lnL>
                    <a:lnR>
                      <a:noFill/>
                    </a:lnR>
                    <a:lnT>
                      <a:noFill/>
                    </a:lnT>
                    <a:lnB>
                      <a:noFill/>
                    </a:lnB>
                    <a:noFill/>
                  </a:tcPr>
                </a:tc>
                <a:tc>
                  <a:txBody>
                    <a:bodyPr/>
                    <a:lstStyle/>
                    <a:p>
                      <a:r>
                        <a:rPr lang="en-US" sz="1300"/>
                        <a:t>2</a:t>
                      </a:r>
                    </a:p>
                  </a:txBody>
                  <a:tcPr marL="66986" marR="66986" marT="33493" marB="33493" anchor="ctr">
                    <a:lnL>
                      <a:noFill/>
                    </a:lnL>
                    <a:lnR>
                      <a:noFill/>
                    </a:lnR>
                    <a:lnT>
                      <a:noFill/>
                    </a:lnT>
                    <a:lnB>
                      <a:noFill/>
                    </a:lnB>
                    <a:noFill/>
                  </a:tcPr>
                </a:tc>
                <a:extLst>
                  <a:ext uri="{0D108BD9-81ED-4DB2-BD59-A6C34878D82A}">
                    <a16:rowId xmlns:a16="http://schemas.microsoft.com/office/drawing/2014/main" val="2595904593"/>
                  </a:ext>
                </a:extLst>
              </a:tr>
              <a:tr h="611735">
                <a:tc>
                  <a:txBody>
                    <a:bodyPr/>
                    <a:lstStyle/>
                    <a:p>
                      <a:r>
                        <a:rPr lang="en-US" sz="1300"/>
                        <a:t>3. Active Suicidal Ideation (No Plan)</a:t>
                      </a:r>
                    </a:p>
                  </a:txBody>
                  <a:tcPr marL="66986" marR="66986" marT="33493" marB="33493" anchor="ctr">
                    <a:lnL>
                      <a:noFill/>
                    </a:lnL>
                    <a:lnR>
                      <a:noFill/>
                    </a:lnR>
                    <a:lnT>
                      <a:noFill/>
                    </a:lnT>
                    <a:lnB>
                      <a:noFill/>
                    </a:lnB>
                    <a:noFill/>
                  </a:tcPr>
                </a:tc>
                <a:tc>
                  <a:txBody>
                    <a:bodyPr/>
                    <a:lstStyle/>
                    <a:p>
                      <a:r>
                        <a:rPr lang="en-US" sz="1300"/>
                        <a:t>Thinking about suicide but without specific intent or plan</a:t>
                      </a:r>
                    </a:p>
                  </a:txBody>
                  <a:tcPr marL="66986" marR="66986" marT="33493" marB="33493" anchor="ctr">
                    <a:lnL>
                      <a:noFill/>
                    </a:lnL>
                    <a:lnR>
                      <a:noFill/>
                    </a:lnR>
                    <a:lnT>
                      <a:noFill/>
                    </a:lnT>
                    <a:lnB>
                      <a:noFill/>
                    </a:lnB>
                    <a:noFill/>
                  </a:tcPr>
                </a:tc>
                <a:tc>
                  <a:txBody>
                    <a:bodyPr/>
                    <a:lstStyle/>
                    <a:p>
                      <a:r>
                        <a:rPr lang="en-US" sz="1300" dirty="0"/>
                        <a:t>3</a:t>
                      </a:r>
                    </a:p>
                  </a:txBody>
                  <a:tcPr marL="66986" marR="66986" marT="33493" marB="33493" anchor="ctr">
                    <a:lnL>
                      <a:noFill/>
                    </a:lnL>
                    <a:lnR>
                      <a:noFill/>
                    </a:lnR>
                    <a:lnT>
                      <a:noFill/>
                    </a:lnT>
                    <a:lnB>
                      <a:noFill/>
                    </a:lnB>
                    <a:noFill/>
                  </a:tcPr>
                </a:tc>
                <a:extLst>
                  <a:ext uri="{0D108BD9-81ED-4DB2-BD59-A6C34878D82A}">
                    <a16:rowId xmlns:a16="http://schemas.microsoft.com/office/drawing/2014/main" val="71001067"/>
                  </a:ext>
                </a:extLst>
              </a:tr>
              <a:tr h="611735">
                <a:tc>
                  <a:txBody>
                    <a:bodyPr/>
                    <a:lstStyle/>
                    <a:p>
                      <a:r>
                        <a:rPr lang="en-US" sz="1300"/>
                        <a:t>4. Active Suicidal Ideation (With Some Intent)</a:t>
                      </a:r>
                    </a:p>
                  </a:txBody>
                  <a:tcPr marL="66986" marR="66986" marT="33493" marB="33493" anchor="ctr">
                    <a:lnL>
                      <a:noFill/>
                    </a:lnL>
                    <a:lnR>
                      <a:noFill/>
                    </a:lnR>
                    <a:lnT>
                      <a:noFill/>
                    </a:lnT>
                    <a:lnB>
                      <a:noFill/>
                    </a:lnB>
                    <a:noFill/>
                  </a:tcPr>
                </a:tc>
                <a:tc>
                  <a:txBody>
                    <a:bodyPr/>
                    <a:lstStyle/>
                    <a:p>
                      <a:r>
                        <a:rPr lang="en-US" sz="1300"/>
                        <a:t>Thoughts of suicide with some level of intent but no plan</a:t>
                      </a:r>
                    </a:p>
                  </a:txBody>
                  <a:tcPr marL="66986" marR="66986" marT="33493" marB="33493" anchor="ctr">
                    <a:lnL>
                      <a:noFill/>
                    </a:lnL>
                    <a:lnR>
                      <a:noFill/>
                    </a:lnR>
                    <a:lnT>
                      <a:noFill/>
                    </a:lnT>
                    <a:lnB>
                      <a:noFill/>
                    </a:lnB>
                    <a:noFill/>
                  </a:tcPr>
                </a:tc>
                <a:tc>
                  <a:txBody>
                    <a:bodyPr/>
                    <a:lstStyle/>
                    <a:p>
                      <a:r>
                        <a:rPr lang="en-US" sz="1300" dirty="0"/>
                        <a:t>4</a:t>
                      </a:r>
                    </a:p>
                  </a:txBody>
                  <a:tcPr marL="66986" marR="66986" marT="33493" marB="33493" anchor="ctr">
                    <a:lnL>
                      <a:noFill/>
                    </a:lnL>
                    <a:lnR>
                      <a:noFill/>
                    </a:lnR>
                    <a:lnT>
                      <a:noFill/>
                    </a:lnT>
                    <a:lnB>
                      <a:noFill/>
                    </a:lnB>
                    <a:noFill/>
                  </a:tcPr>
                </a:tc>
                <a:extLst>
                  <a:ext uri="{0D108BD9-81ED-4DB2-BD59-A6C34878D82A}">
                    <a16:rowId xmlns:a16="http://schemas.microsoft.com/office/drawing/2014/main" val="877699283"/>
                  </a:ext>
                </a:extLst>
              </a:tr>
              <a:tr h="611735">
                <a:tc>
                  <a:txBody>
                    <a:bodyPr/>
                    <a:lstStyle/>
                    <a:p>
                      <a:r>
                        <a:rPr lang="en-US" sz="1300"/>
                        <a:t>5. Active Suicidal Ideation (With Specific Plan &amp; Intent)</a:t>
                      </a:r>
                    </a:p>
                  </a:txBody>
                  <a:tcPr marL="66986" marR="66986" marT="33493" marB="33493" anchor="ctr">
                    <a:lnL>
                      <a:noFill/>
                    </a:lnL>
                    <a:lnR>
                      <a:noFill/>
                    </a:lnR>
                    <a:lnT>
                      <a:noFill/>
                    </a:lnT>
                    <a:lnB>
                      <a:noFill/>
                    </a:lnB>
                    <a:noFill/>
                  </a:tcPr>
                </a:tc>
                <a:tc>
                  <a:txBody>
                    <a:bodyPr/>
                    <a:lstStyle/>
                    <a:p>
                      <a:r>
                        <a:rPr lang="en-US" sz="1300"/>
                        <a:t>Detailed plan and intent to act</a:t>
                      </a:r>
                    </a:p>
                  </a:txBody>
                  <a:tcPr marL="66986" marR="66986" marT="33493" marB="33493" anchor="ctr">
                    <a:lnL>
                      <a:noFill/>
                    </a:lnL>
                    <a:lnR>
                      <a:noFill/>
                    </a:lnR>
                    <a:lnT>
                      <a:noFill/>
                    </a:lnT>
                    <a:lnB>
                      <a:noFill/>
                    </a:lnB>
                    <a:noFill/>
                  </a:tcPr>
                </a:tc>
                <a:tc>
                  <a:txBody>
                    <a:bodyPr/>
                    <a:lstStyle/>
                    <a:p>
                      <a:r>
                        <a:rPr lang="en-US" sz="1300" dirty="0"/>
                        <a:t>5</a:t>
                      </a:r>
                    </a:p>
                  </a:txBody>
                  <a:tcPr marL="66986" marR="66986" marT="33493" marB="33493" anchor="ctr">
                    <a:lnL>
                      <a:noFill/>
                    </a:lnL>
                    <a:lnR>
                      <a:noFill/>
                    </a:lnR>
                    <a:lnT>
                      <a:noFill/>
                    </a:lnT>
                    <a:lnB>
                      <a:noFill/>
                    </a:lnB>
                    <a:noFill/>
                  </a:tcPr>
                </a:tc>
                <a:extLst>
                  <a:ext uri="{0D108BD9-81ED-4DB2-BD59-A6C34878D82A}">
                    <a16:rowId xmlns:a16="http://schemas.microsoft.com/office/drawing/2014/main" val="2727209298"/>
                  </a:ext>
                </a:extLst>
              </a:tr>
            </a:tbl>
          </a:graphicData>
        </a:graphic>
      </p:graphicFrame>
    </p:spTree>
    <p:extLst>
      <p:ext uri="{BB962C8B-B14F-4D97-AF65-F5344CB8AC3E}">
        <p14:creationId xmlns:p14="http://schemas.microsoft.com/office/powerpoint/2010/main" val="43533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6439A-ABD7-8667-F0F1-56BF1FE1C56F}"/>
              </a:ext>
            </a:extLst>
          </p:cNvPr>
          <p:cNvSpPr>
            <a:spLocks noGrp="1"/>
          </p:cNvSpPr>
          <p:nvPr>
            <p:ph type="title"/>
          </p:nvPr>
        </p:nvSpPr>
        <p:spPr/>
        <p:txBody>
          <a:bodyPr/>
          <a:lstStyle/>
          <a:p>
            <a:r>
              <a:rPr lang="en-US" dirty="0"/>
              <a:t>2. Suicidal Behavior:</a:t>
            </a:r>
          </a:p>
        </p:txBody>
      </p:sp>
      <p:graphicFrame>
        <p:nvGraphicFramePr>
          <p:cNvPr id="9" name="Content Placeholder 8">
            <a:extLst>
              <a:ext uri="{FF2B5EF4-FFF2-40B4-BE49-F238E27FC236}">
                <a16:creationId xmlns:a16="http://schemas.microsoft.com/office/drawing/2014/main" id="{1A2744B6-4B1B-0B7B-6C16-30EDB496FF90}"/>
              </a:ext>
            </a:extLst>
          </p:cNvPr>
          <p:cNvGraphicFramePr>
            <a:graphicFrameLocks noGrp="1"/>
          </p:cNvGraphicFramePr>
          <p:nvPr>
            <p:ph idx="1"/>
            <p:extLst>
              <p:ext uri="{D42A27DB-BD31-4B8C-83A1-F6EECF244321}">
                <p14:modId xmlns:p14="http://schemas.microsoft.com/office/powerpoint/2010/main" val="2496002050"/>
              </p:ext>
            </p:extLst>
          </p:nvPr>
        </p:nvGraphicFramePr>
        <p:xfrm>
          <a:off x="2455817" y="3345954"/>
          <a:ext cx="6513381" cy="3414072"/>
        </p:xfrm>
        <a:graphic>
          <a:graphicData uri="http://schemas.openxmlformats.org/drawingml/2006/table">
            <a:tbl>
              <a:tblPr/>
              <a:tblGrid>
                <a:gridCol w="2171127">
                  <a:extLst>
                    <a:ext uri="{9D8B030D-6E8A-4147-A177-3AD203B41FA5}">
                      <a16:colId xmlns:a16="http://schemas.microsoft.com/office/drawing/2014/main" val="501397266"/>
                    </a:ext>
                  </a:extLst>
                </a:gridCol>
                <a:gridCol w="2171127">
                  <a:extLst>
                    <a:ext uri="{9D8B030D-6E8A-4147-A177-3AD203B41FA5}">
                      <a16:colId xmlns:a16="http://schemas.microsoft.com/office/drawing/2014/main" val="1692810282"/>
                    </a:ext>
                  </a:extLst>
                </a:gridCol>
                <a:gridCol w="2171127">
                  <a:extLst>
                    <a:ext uri="{9D8B030D-6E8A-4147-A177-3AD203B41FA5}">
                      <a16:colId xmlns:a16="http://schemas.microsoft.com/office/drawing/2014/main" val="1188242501"/>
                    </a:ext>
                  </a:extLst>
                </a:gridCol>
              </a:tblGrid>
              <a:tr h="256382">
                <a:tc>
                  <a:txBody>
                    <a:bodyPr/>
                    <a:lstStyle/>
                    <a:p>
                      <a:r>
                        <a:rPr lang="en-US" sz="1400" b="1" dirty="0"/>
                        <a:t>Question</a:t>
                      </a:r>
                      <a:endParaRPr lang="en-US" sz="1400" dirty="0"/>
                    </a:p>
                  </a:txBody>
                  <a:tcPr marL="71173" marR="71173" marT="35586" marB="35586" anchor="ctr">
                    <a:lnL>
                      <a:noFill/>
                    </a:lnL>
                    <a:lnR>
                      <a:noFill/>
                    </a:lnR>
                    <a:lnT>
                      <a:noFill/>
                    </a:lnT>
                    <a:lnB>
                      <a:noFill/>
                    </a:lnB>
                    <a:noFill/>
                  </a:tcPr>
                </a:tc>
                <a:tc>
                  <a:txBody>
                    <a:bodyPr/>
                    <a:lstStyle/>
                    <a:p>
                      <a:r>
                        <a:rPr lang="en-US" sz="1400" b="1" dirty="0"/>
                        <a:t>Description</a:t>
                      </a:r>
                      <a:endParaRPr lang="en-US" sz="1400" dirty="0"/>
                    </a:p>
                  </a:txBody>
                  <a:tcPr marL="71173" marR="71173" marT="35586" marB="35586" anchor="ctr">
                    <a:lnL>
                      <a:noFill/>
                    </a:lnL>
                    <a:lnR>
                      <a:noFill/>
                    </a:lnR>
                    <a:lnT>
                      <a:noFill/>
                    </a:lnT>
                    <a:lnB>
                      <a:noFill/>
                    </a:lnB>
                    <a:noFill/>
                  </a:tcPr>
                </a:tc>
                <a:tc>
                  <a:txBody>
                    <a:bodyPr/>
                    <a:lstStyle/>
                    <a:p>
                      <a:r>
                        <a:rPr lang="en-US" sz="1400" b="1"/>
                        <a:t>Score</a:t>
                      </a:r>
                      <a:endParaRPr lang="en-US" sz="1400"/>
                    </a:p>
                  </a:txBody>
                  <a:tcPr marL="71173" marR="71173" marT="35586" marB="35586" anchor="ctr">
                    <a:lnL>
                      <a:noFill/>
                    </a:lnL>
                    <a:lnR>
                      <a:noFill/>
                    </a:lnR>
                    <a:lnT>
                      <a:noFill/>
                    </a:lnT>
                    <a:lnB>
                      <a:noFill/>
                    </a:lnB>
                    <a:noFill/>
                  </a:tcPr>
                </a:tc>
                <a:extLst>
                  <a:ext uri="{0D108BD9-81ED-4DB2-BD59-A6C34878D82A}">
                    <a16:rowId xmlns:a16="http://schemas.microsoft.com/office/drawing/2014/main" val="1368207754"/>
                  </a:ext>
                </a:extLst>
              </a:tr>
              <a:tr h="448633">
                <a:tc>
                  <a:txBody>
                    <a:bodyPr/>
                    <a:lstStyle/>
                    <a:p>
                      <a:r>
                        <a:rPr lang="en-US" sz="1400" b="1"/>
                        <a:t>Actual Attempt</a:t>
                      </a:r>
                      <a:endParaRPr lang="en-US" sz="1400"/>
                    </a:p>
                  </a:txBody>
                  <a:tcPr marL="71173" marR="71173" marT="35586" marB="35586" anchor="ctr">
                    <a:lnL>
                      <a:noFill/>
                    </a:lnL>
                    <a:lnR>
                      <a:noFill/>
                    </a:lnR>
                    <a:lnT>
                      <a:noFill/>
                    </a:lnT>
                    <a:lnB>
                      <a:noFill/>
                    </a:lnB>
                    <a:noFill/>
                  </a:tcPr>
                </a:tc>
                <a:tc>
                  <a:txBody>
                    <a:bodyPr/>
                    <a:lstStyle/>
                    <a:p>
                      <a:r>
                        <a:rPr lang="en-US" sz="1400"/>
                        <a:t>Engaged in self-injury with intent to die</a:t>
                      </a:r>
                    </a:p>
                  </a:txBody>
                  <a:tcPr marL="71173" marR="71173" marT="35586" marB="35586" anchor="ctr">
                    <a:lnL>
                      <a:noFill/>
                    </a:lnL>
                    <a:lnR>
                      <a:noFill/>
                    </a:lnR>
                    <a:lnT>
                      <a:noFill/>
                    </a:lnT>
                    <a:lnB>
                      <a:noFill/>
                    </a:lnB>
                    <a:noFill/>
                  </a:tcPr>
                </a:tc>
                <a:tc>
                  <a:txBody>
                    <a:bodyPr/>
                    <a:lstStyle/>
                    <a:p>
                      <a:r>
                        <a:rPr lang="en-US" sz="1400"/>
                        <a:t>Yes/No</a:t>
                      </a:r>
                    </a:p>
                  </a:txBody>
                  <a:tcPr marL="71173" marR="71173" marT="35586" marB="35586" anchor="ctr">
                    <a:lnL>
                      <a:noFill/>
                    </a:lnL>
                    <a:lnR>
                      <a:noFill/>
                    </a:lnR>
                    <a:lnT>
                      <a:noFill/>
                    </a:lnT>
                    <a:lnB>
                      <a:noFill/>
                    </a:lnB>
                    <a:noFill/>
                  </a:tcPr>
                </a:tc>
                <a:extLst>
                  <a:ext uri="{0D108BD9-81ED-4DB2-BD59-A6C34878D82A}">
                    <a16:rowId xmlns:a16="http://schemas.microsoft.com/office/drawing/2014/main" val="1668600381"/>
                  </a:ext>
                </a:extLst>
              </a:tr>
              <a:tr h="640884">
                <a:tc>
                  <a:txBody>
                    <a:bodyPr/>
                    <a:lstStyle/>
                    <a:p>
                      <a:r>
                        <a:rPr lang="en-US" sz="1400" b="1"/>
                        <a:t>Interrupted Attempt</a:t>
                      </a:r>
                      <a:endParaRPr lang="en-US" sz="1400"/>
                    </a:p>
                  </a:txBody>
                  <a:tcPr marL="71173" marR="71173" marT="35586" marB="35586" anchor="ctr">
                    <a:lnL>
                      <a:noFill/>
                    </a:lnL>
                    <a:lnR>
                      <a:noFill/>
                    </a:lnR>
                    <a:lnT>
                      <a:noFill/>
                    </a:lnT>
                    <a:lnB>
                      <a:noFill/>
                    </a:lnB>
                    <a:noFill/>
                  </a:tcPr>
                </a:tc>
                <a:tc>
                  <a:txBody>
                    <a:bodyPr/>
                    <a:lstStyle/>
                    <a:p>
                      <a:r>
                        <a:rPr lang="en-US" sz="1400"/>
                        <a:t>Started an attempt but was stopped by an external factor</a:t>
                      </a:r>
                    </a:p>
                  </a:txBody>
                  <a:tcPr marL="71173" marR="71173" marT="35586" marB="35586" anchor="ctr">
                    <a:lnL>
                      <a:noFill/>
                    </a:lnL>
                    <a:lnR>
                      <a:noFill/>
                    </a:lnR>
                    <a:lnT>
                      <a:noFill/>
                    </a:lnT>
                    <a:lnB>
                      <a:noFill/>
                    </a:lnB>
                    <a:noFill/>
                  </a:tcPr>
                </a:tc>
                <a:tc>
                  <a:txBody>
                    <a:bodyPr/>
                    <a:lstStyle/>
                    <a:p>
                      <a:r>
                        <a:rPr lang="en-US" sz="1400"/>
                        <a:t>Yes/No</a:t>
                      </a:r>
                    </a:p>
                  </a:txBody>
                  <a:tcPr marL="71173" marR="71173" marT="35586" marB="35586" anchor="ctr">
                    <a:lnL>
                      <a:noFill/>
                    </a:lnL>
                    <a:lnR>
                      <a:noFill/>
                    </a:lnR>
                    <a:lnT>
                      <a:noFill/>
                    </a:lnT>
                    <a:lnB>
                      <a:noFill/>
                    </a:lnB>
                    <a:noFill/>
                  </a:tcPr>
                </a:tc>
                <a:extLst>
                  <a:ext uri="{0D108BD9-81ED-4DB2-BD59-A6C34878D82A}">
                    <a16:rowId xmlns:a16="http://schemas.microsoft.com/office/drawing/2014/main" val="1788787989"/>
                  </a:ext>
                </a:extLst>
              </a:tr>
              <a:tr h="448633">
                <a:tc>
                  <a:txBody>
                    <a:bodyPr/>
                    <a:lstStyle/>
                    <a:p>
                      <a:r>
                        <a:rPr lang="en-US" sz="1400" b="1"/>
                        <a:t>Aborted Attempt</a:t>
                      </a:r>
                      <a:endParaRPr lang="en-US" sz="1400"/>
                    </a:p>
                  </a:txBody>
                  <a:tcPr marL="71173" marR="71173" marT="35586" marB="35586" anchor="ctr">
                    <a:lnL>
                      <a:noFill/>
                    </a:lnL>
                    <a:lnR>
                      <a:noFill/>
                    </a:lnR>
                    <a:lnT>
                      <a:noFill/>
                    </a:lnT>
                    <a:lnB>
                      <a:noFill/>
                    </a:lnB>
                    <a:noFill/>
                  </a:tcPr>
                </a:tc>
                <a:tc>
                  <a:txBody>
                    <a:bodyPr/>
                    <a:lstStyle/>
                    <a:p>
                      <a:r>
                        <a:rPr lang="en-US" sz="1400"/>
                        <a:t>Stopped oneself before acting</a:t>
                      </a:r>
                    </a:p>
                  </a:txBody>
                  <a:tcPr marL="71173" marR="71173" marT="35586" marB="35586" anchor="ctr">
                    <a:lnL>
                      <a:noFill/>
                    </a:lnL>
                    <a:lnR>
                      <a:noFill/>
                    </a:lnR>
                    <a:lnT>
                      <a:noFill/>
                    </a:lnT>
                    <a:lnB>
                      <a:noFill/>
                    </a:lnB>
                    <a:noFill/>
                  </a:tcPr>
                </a:tc>
                <a:tc>
                  <a:txBody>
                    <a:bodyPr/>
                    <a:lstStyle/>
                    <a:p>
                      <a:r>
                        <a:rPr lang="en-US" sz="1400"/>
                        <a:t>Yes/No</a:t>
                      </a:r>
                    </a:p>
                  </a:txBody>
                  <a:tcPr marL="71173" marR="71173" marT="35586" marB="35586" anchor="ctr">
                    <a:lnL>
                      <a:noFill/>
                    </a:lnL>
                    <a:lnR>
                      <a:noFill/>
                    </a:lnR>
                    <a:lnT>
                      <a:noFill/>
                    </a:lnT>
                    <a:lnB>
                      <a:noFill/>
                    </a:lnB>
                    <a:noFill/>
                  </a:tcPr>
                </a:tc>
                <a:extLst>
                  <a:ext uri="{0D108BD9-81ED-4DB2-BD59-A6C34878D82A}">
                    <a16:rowId xmlns:a16="http://schemas.microsoft.com/office/drawing/2014/main" val="2489547969"/>
                  </a:ext>
                </a:extLst>
              </a:tr>
              <a:tr h="833135">
                <a:tc>
                  <a:txBody>
                    <a:bodyPr/>
                    <a:lstStyle/>
                    <a:p>
                      <a:r>
                        <a:rPr lang="en-US" sz="1400" b="1"/>
                        <a:t>Preparatory Behavior</a:t>
                      </a:r>
                      <a:endParaRPr lang="en-US" sz="1400"/>
                    </a:p>
                  </a:txBody>
                  <a:tcPr marL="71173" marR="71173" marT="35586" marB="35586" anchor="ctr">
                    <a:lnL>
                      <a:noFill/>
                    </a:lnL>
                    <a:lnR>
                      <a:noFill/>
                    </a:lnR>
                    <a:lnT>
                      <a:noFill/>
                    </a:lnT>
                    <a:lnB>
                      <a:noFill/>
                    </a:lnB>
                    <a:noFill/>
                  </a:tcPr>
                </a:tc>
                <a:tc>
                  <a:txBody>
                    <a:bodyPr/>
                    <a:lstStyle/>
                    <a:p>
                      <a:r>
                        <a:rPr lang="en-US" sz="1400"/>
                        <a:t>Took steps to prepare for suicide (e.g., collecting pills, writing a note)</a:t>
                      </a:r>
                    </a:p>
                  </a:txBody>
                  <a:tcPr marL="71173" marR="71173" marT="35586" marB="35586" anchor="ctr">
                    <a:lnL>
                      <a:noFill/>
                    </a:lnL>
                    <a:lnR>
                      <a:noFill/>
                    </a:lnR>
                    <a:lnT>
                      <a:noFill/>
                    </a:lnT>
                    <a:lnB>
                      <a:noFill/>
                    </a:lnB>
                    <a:noFill/>
                  </a:tcPr>
                </a:tc>
                <a:tc>
                  <a:txBody>
                    <a:bodyPr/>
                    <a:lstStyle/>
                    <a:p>
                      <a:r>
                        <a:rPr lang="en-US" sz="1400"/>
                        <a:t>Yes/No</a:t>
                      </a:r>
                    </a:p>
                  </a:txBody>
                  <a:tcPr marL="71173" marR="71173" marT="35586" marB="35586" anchor="ctr">
                    <a:lnL>
                      <a:noFill/>
                    </a:lnL>
                    <a:lnR>
                      <a:noFill/>
                    </a:lnR>
                    <a:lnT>
                      <a:noFill/>
                    </a:lnT>
                    <a:lnB>
                      <a:noFill/>
                    </a:lnB>
                    <a:noFill/>
                  </a:tcPr>
                </a:tc>
                <a:extLst>
                  <a:ext uri="{0D108BD9-81ED-4DB2-BD59-A6C34878D82A}">
                    <a16:rowId xmlns:a16="http://schemas.microsoft.com/office/drawing/2014/main" val="2167201453"/>
                  </a:ext>
                </a:extLst>
              </a:tr>
              <a:tr h="448633">
                <a:tc>
                  <a:txBody>
                    <a:bodyPr/>
                    <a:lstStyle/>
                    <a:p>
                      <a:r>
                        <a:rPr lang="en-US" sz="1400" b="1"/>
                        <a:t>Non-Suicidal Self-Injury</a:t>
                      </a:r>
                      <a:endParaRPr lang="en-US" sz="1400"/>
                    </a:p>
                  </a:txBody>
                  <a:tcPr marL="71173" marR="71173" marT="35586" marB="35586" anchor="ctr">
                    <a:lnL>
                      <a:noFill/>
                    </a:lnL>
                    <a:lnR>
                      <a:noFill/>
                    </a:lnR>
                    <a:lnT>
                      <a:noFill/>
                    </a:lnT>
                    <a:lnB>
                      <a:noFill/>
                    </a:lnB>
                    <a:noFill/>
                  </a:tcPr>
                </a:tc>
                <a:tc>
                  <a:txBody>
                    <a:bodyPr/>
                    <a:lstStyle/>
                    <a:p>
                      <a:r>
                        <a:rPr lang="en-US" sz="1400"/>
                        <a:t>Self-harm without suicidal intent</a:t>
                      </a:r>
                    </a:p>
                  </a:txBody>
                  <a:tcPr marL="71173" marR="71173" marT="35586" marB="35586" anchor="ctr">
                    <a:lnL>
                      <a:noFill/>
                    </a:lnL>
                    <a:lnR>
                      <a:noFill/>
                    </a:lnR>
                    <a:lnT>
                      <a:noFill/>
                    </a:lnT>
                    <a:lnB>
                      <a:noFill/>
                    </a:lnB>
                    <a:noFill/>
                  </a:tcPr>
                </a:tc>
                <a:tc>
                  <a:txBody>
                    <a:bodyPr/>
                    <a:lstStyle/>
                    <a:p>
                      <a:r>
                        <a:rPr lang="en-US" sz="1400" dirty="0"/>
                        <a:t>Yes/No</a:t>
                      </a:r>
                    </a:p>
                  </a:txBody>
                  <a:tcPr marL="71173" marR="71173" marT="35586" marB="35586" anchor="ctr">
                    <a:lnL>
                      <a:noFill/>
                    </a:lnL>
                    <a:lnR>
                      <a:noFill/>
                    </a:lnR>
                    <a:lnT>
                      <a:noFill/>
                    </a:lnT>
                    <a:lnB>
                      <a:noFill/>
                    </a:lnB>
                    <a:noFill/>
                  </a:tcPr>
                </a:tc>
                <a:extLst>
                  <a:ext uri="{0D108BD9-81ED-4DB2-BD59-A6C34878D82A}">
                    <a16:rowId xmlns:a16="http://schemas.microsoft.com/office/drawing/2014/main" val="3916809154"/>
                  </a:ext>
                </a:extLst>
              </a:tr>
            </a:tbl>
          </a:graphicData>
        </a:graphic>
      </p:graphicFrame>
      <p:sp>
        <p:nvSpPr>
          <p:cNvPr id="10" name="Rectangle 2">
            <a:extLst>
              <a:ext uri="{FF2B5EF4-FFF2-40B4-BE49-F238E27FC236}">
                <a16:creationId xmlns:a16="http://schemas.microsoft.com/office/drawing/2014/main" id="{DF9FE20E-C624-0C89-A2FB-627A1C43EFFF}"/>
              </a:ext>
            </a:extLst>
          </p:cNvPr>
          <p:cNvSpPr>
            <a:spLocks noChangeArrowheads="1"/>
          </p:cNvSpPr>
          <p:nvPr/>
        </p:nvSpPr>
        <p:spPr bwMode="auto">
          <a:xfrm>
            <a:off x="0" y="-50185"/>
            <a:ext cx="24878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1" name="TextBox 30">
            <a:extLst>
              <a:ext uri="{FF2B5EF4-FFF2-40B4-BE49-F238E27FC236}">
                <a16:creationId xmlns:a16="http://schemas.microsoft.com/office/drawing/2014/main" id="{2C3FC024-839D-99CB-612D-8F8247A00617}"/>
              </a:ext>
            </a:extLst>
          </p:cNvPr>
          <p:cNvSpPr txBox="1"/>
          <p:nvPr/>
        </p:nvSpPr>
        <p:spPr>
          <a:xfrm>
            <a:off x="892629" y="2506282"/>
            <a:ext cx="6122124" cy="369332"/>
          </a:xfrm>
          <a:prstGeom prst="rect">
            <a:avLst/>
          </a:prstGeom>
          <a:noFill/>
        </p:spPr>
        <p:txBody>
          <a:bodyPr wrap="square">
            <a:spAutoFit/>
          </a:bodyPr>
          <a:lstStyle/>
          <a:p>
            <a:r>
              <a:rPr lang="en-US" dirty="0"/>
              <a:t>2. Suicidal Behavior:</a:t>
            </a:r>
          </a:p>
        </p:txBody>
      </p:sp>
    </p:spTree>
    <p:extLst>
      <p:ext uri="{BB962C8B-B14F-4D97-AF65-F5344CB8AC3E}">
        <p14:creationId xmlns:p14="http://schemas.microsoft.com/office/powerpoint/2010/main" val="1621151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E06DB-6F4E-D1D3-C8BE-14E403CA9A58}"/>
              </a:ext>
            </a:extLst>
          </p:cNvPr>
          <p:cNvSpPr>
            <a:spLocks noGrp="1"/>
          </p:cNvSpPr>
          <p:nvPr>
            <p:ph type="title"/>
          </p:nvPr>
        </p:nvSpPr>
        <p:spPr/>
        <p:txBody>
          <a:bodyPr/>
          <a:lstStyle/>
          <a:p>
            <a:r>
              <a:rPr lang="en-US" sz="2000" dirty="0"/>
              <a:t>3. Risk Stratification &amp; Clinical Implications</a:t>
            </a:r>
            <a:r>
              <a:rPr lang="en-US" dirty="0"/>
              <a:t>:</a:t>
            </a:r>
          </a:p>
        </p:txBody>
      </p:sp>
      <p:graphicFrame>
        <p:nvGraphicFramePr>
          <p:cNvPr id="16" name="Content Placeholder 15">
            <a:extLst>
              <a:ext uri="{FF2B5EF4-FFF2-40B4-BE49-F238E27FC236}">
                <a16:creationId xmlns:a16="http://schemas.microsoft.com/office/drawing/2014/main" id="{7EA13824-9EFD-FB63-5AB5-63120B312EEF}"/>
              </a:ext>
            </a:extLst>
          </p:cNvPr>
          <p:cNvGraphicFramePr>
            <a:graphicFrameLocks noGrp="1"/>
          </p:cNvGraphicFramePr>
          <p:nvPr>
            <p:ph idx="1"/>
            <p:extLst>
              <p:ext uri="{D42A27DB-BD31-4B8C-83A1-F6EECF244321}">
                <p14:modId xmlns:p14="http://schemas.microsoft.com/office/powerpoint/2010/main" val="1272236752"/>
              </p:ext>
            </p:extLst>
          </p:nvPr>
        </p:nvGraphicFramePr>
        <p:xfrm>
          <a:off x="1187450" y="2757168"/>
          <a:ext cx="8761413" cy="3108960"/>
        </p:xfrm>
        <a:graphic>
          <a:graphicData uri="http://schemas.openxmlformats.org/drawingml/2006/table">
            <a:tbl>
              <a:tblPr/>
              <a:tblGrid>
                <a:gridCol w="2920471">
                  <a:extLst>
                    <a:ext uri="{9D8B030D-6E8A-4147-A177-3AD203B41FA5}">
                      <a16:colId xmlns:a16="http://schemas.microsoft.com/office/drawing/2014/main" val="2028454740"/>
                    </a:ext>
                  </a:extLst>
                </a:gridCol>
                <a:gridCol w="2920471">
                  <a:extLst>
                    <a:ext uri="{9D8B030D-6E8A-4147-A177-3AD203B41FA5}">
                      <a16:colId xmlns:a16="http://schemas.microsoft.com/office/drawing/2014/main" val="3511154635"/>
                    </a:ext>
                  </a:extLst>
                </a:gridCol>
                <a:gridCol w="2920471">
                  <a:extLst>
                    <a:ext uri="{9D8B030D-6E8A-4147-A177-3AD203B41FA5}">
                      <a16:colId xmlns:a16="http://schemas.microsoft.com/office/drawing/2014/main" val="2393157508"/>
                    </a:ext>
                  </a:extLst>
                </a:gridCol>
              </a:tblGrid>
              <a:tr h="270072">
                <a:tc>
                  <a:txBody>
                    <a:bodyPr/>
                    <a:lstStyle/>
                    <a:p>
                      <a:r>
                        <a:rPr lang="en-US" b="1"/>
                        <a:t>Risk Level</a:t>
                      </a:r>
                      <a:endParaRPr lang="en-US"/>
                    </a:p>
                  </a:txBody>
                  <a:tcPr anchor="ctr">
                    <a:lnL>
                      <a:noFill/>
                    </a:lnL>
                    <a:lnR>
                      <a:noFill/>
                    </a:lnR>
                    <a:lnT>
                      <a:noFill/>
                    </a:lnT>
                    <a:lnB>
                      <a:noFill/>
                    </a:lnB>
                    <a:noFill/>
                  </a:tcPr>
                </a:tc>
                <a:tc>
                  <a:txBody>
                    <a:bodyPr/>
                    <a:lstStyle/>
                    <a:p>
                      <a:r>
                        <a:rPr lang="en-US" b="1"/>
                        <a:t>Criteria</a:t>
                      </a:r>
                      <a:endParaRPr lang="en-US"/>
                    </a:p>
                  </a:txBody>
                  <a:tcPr anchor="ctr">
                    <a:lnL>
                      <a:noFill/>
                    </a:lnL>
                    <a:lnR>
                      <a:noFill/>
                    </a:lnR>
                    <a:lnT>
                      <a:noFill/>
                    </a:lnT>
                    <a:lnB>
                      <a:noFill/>
                    </a:lnB>
                    <a:noFill/>
                  </a:tcPr>
                </a:tc>
                <a:tc>
                  <a:txBody>
                    <a:bodyPr/>
                    <a:lstStyle/>
                    <a:p>
                      <a:r>
                        <a:rPr lang="en-US" b="1"/>
                        <a:t>Clinical Response</a:t>
                      </a:r>
                      <a:endParaRPr lang="en-US"/>
                    </a:p>
                  </a:txBody>
                  <a:tcPr anchor="ctr">
                    <a:lnL>
                      <a:noFill/>
                    </a:lnL>
                    <a:lnR>
                      <a:noFill/>
                    </a:lnR>
                    <a:lnT>
                      <a:noFill/>
                    </a:lnT>
                    <a:lnB>
                      <a:noFill/>
                    </a:lnB>
                    <a:noFill/>
                  </a:tcPr>
                </a:tc>
                <a:extLst>
                  <a:ext uri="{0D108BD9-81ED-4DB2-BD59-A6C34878D82A}">
                    <a16:rowId xmlns:a16="http://schemas.microsoft.com/office/drawing/2014/main" val="817174219"/>
                  </a:ext>
                </a:extLst>
              </a:tr>
              <a:tr h="675181">
                <a:tc>
                  <a:txBody>
                    <a:bodyPr/>
                    <a:lstStyle/>
                    <a:p>
                      <a:r>
                        <a:rPr lang="en-US" b="1"/>
                        <a:t>Low</a:t>
                      </a:r>
                      <a:endParaRPr lang="en-US"/>
                    </a:p>
                  </a:txBody>
                  <a:tcPr anchor="ctr">
                    <a:lnL>
                      <a:noFill/>
                    </a:lnL>
                    <a:lnR>
                      <a:noFill/>
                    </a:lnR>
                    <a:lnT>
                      <a:noFill/>
                    </a:lnT>
                    <a:lnB>
                      <a:noFill/>
                    </a:lnB>
                    <a:noFill/>
                  </a:tcPr>
                </a:tc>
                <a:tc>
                  <a:txBody>
                    <a:bodyPr/>
                    <a:lstStyle/>
                    <a:p>
                      <a:r>
                        <a:rPr lang="en-US"/>
                        <a:t>No ideation or only passive thoughts (Score 1–2), no behavior</a:t>
                      </a:r>
                    </a:p>
                  </a:txBody>
                  <a:tcPr anchor="ctr">
                    <a:lnL>
                      <a:noFill/>
                    </a:lnL>
                    <a:lnR>
                      <a:noFill/>
                    </a:lnR>
                    <a:lnT>
                      <a:noFill/>
                    </a:lnT>
                    <a:lnB>
                      <a:noFill/>
                    </a:lnB>
                    <a:noFill/>
                  </a:tcPr>
                </a:tc>
                <a:tc>
                  <a:txBody>
                    <a:bodyPr/>
                    <a:lstStyle/>
                    <a:p>
                      <a:r>
                        <a:rPr lang="en-US"/>
                        <a:t>Routine monitoring, safety planning</a:t>
                      </a:r>
                    </a:p>
                  </a:txBody>
                  <a:tcPr anchor="ctr">
                    <a:lnL>
                      <a:noFill/>
                    </a:lnL>
                    <a:lnR>
                      <a:noFill/>
                    </a:lnR>
                    <a:lnT>
                      <a:noFill/>
                    </a:lnT>
                    <a:lnB>
                      <a:noFill/>
                    </a:lnB>
                    <a:noFill/>
                  </a:tcPr>
                </a:tc>
                <a:extLst>
                  <a:ext uri="{0D108BD9-81ED-4DB2-BD59-A6C34878D82A}">
                    <a16:rowId xmlns:a16="http://schemas.microsoft.com/office/drawing/2014/main" val="4194422878"/>
                  </a:ext>
                </a:extLst>
              </a:tr>
              <a:tr h="675181">
                <a:tc>
                  <a:txBody>
                    <a:bodyPr/>
                    <a:lstStyle/>
                    <a:p>
                      <a:r>
                        <a:rPr lang="en-US" b="1"/>
                        <a:t>Moderate</a:t>
                      </a:r>
                      <a:endParaRPr lang="en-US"/>
                    </a:p>
                  </a:txBody>
                  <a:tcPr anchor="ctr">
                    <a:lnL>
                      <a:noFill/>
                    </a:lnL>
                    <a:lnR>
                      <a:noFill/>
                    </a:lnR>
                    <a:lnT>
                      <a:noFill/>
                    </a:lnT>
                    <a:lnB>
                      <a:noFill/>
                    </a:lnB>
                    <a:noFill/>
                  </a:tcPr>
                </a:tc>
                <a:tc>
                  <a:txBody>
                    <a:bodyPr/>
                    <a:lstStyle/>
                    <a:p>
                      <a:r>
                        <a:rPr lang="en-US"/>
                        <a:t>Active ideation (Score 3–4), no behavior or past attempts</a:t>
                      </a:r>
                    </a:p>
                  </a:txBody>
                  <a:tcPr anchor="ctr">
                    <a:lnL>
                      <a:noFill/>
                    </a:lnL>
                    <a:lnR>
                      <a:noFill/>
                    </a:lnR>
                    <a:lnT>
                      <a:noFill/>
                    </a:lnT>
                    <a:lnB>
                      <a:noFill/>
                    </a:lnB>
                    <a:noFill/>
                  </a:tcPr>
                </a:tc>
                <a:tc>
                  <a:txBody>
                    <a:bodyPr/>
                    <a:lstStyle/>
                    <a:p>
                      <a:r>
                        <a:rPr lang="en-US"/>
                        <a:t>Increased supervision, psychiatric referral</a:t>
                      </a:r>
                    </a:p>
                  </a:txBody>
                  <a:tcPr anchor="ctr">
                    <a:lnL>
                      <a:noFill/>
                    </a:lnL>
                    <a:lnR>
                      <a:noFill/>
                    </a:lnR>
                    <a:lnT>
                      <a:noFill/>
                    </a:lnT>
                    <a:lnB>
                      <a:noFill/>
                    </a:lnB>
                    <a:noFill/>
                  </a:tcPr>
                </a:tc>
                <a:extLst>
                  <a:ext uri="{0D108BD9-81ED-4DB2-BD59-A6C34878D82A}">
                    <a16:rowId xmlns:a16="http://schemas.microsoft.com/office/drawing/2014/main" val="1242020517"/>
                  </a:ext>
                </a:extLst>
              </a:tr>
              <a:tr h="675181">
                <a:tc>
                  <a:txBody>
                    <a:bodyPr/>
                    <a:lstStyle/>
                    <a:p>
                      <a:r>
                        <a:rPr lang="en-US" b="1"/>
                        <a:t>High</a:t>
                      </a:r>
                      <a:endParaRPr lang="en-US"/>
                    </a:p>
                  </a:txBody>
                  <a:tcPr anchor="ctr">
                    <a:lnL>
                      <a:noFill/>
                    </a:lnL>
                    <a:lnR>
                      <a:noFill/>
                    </a:lnR>
                    <a:lnT>
                      <a:noFill/>
                    </a:lnT>
                    <a:lnB>
                      <a:noFill/>
                    </a:lnB>
                    <a:noFill/>
                  </a:tcPr>
                </a:tc>
                <a:tc>
                  <a:txBody>
                    <a:bodyPr/>
                    <a:lstStyle/>
                    <a:p>
                      <a:r>
                        <a:rPr lang="en-US"/>
                        <a:t>Suicidal ideation with intent or plan (Score 5) OR any recent attempt</a:t>
                      </a:r>
                    </a:p>
                  </a:txBody>
                  <a:tcPr anchor="ctr">
                    <a:lnL>
                      <a:noFill/>
                    </a:lnL>
                    <a:lnR>
                      <a:noFill/>
                    </a:lnR>
                    <a:lnT>
                      <a:noFill/>
                    </a:lnT>
                    <a:lnB>
                      <a:noFill/>
                    </a:lnB>
                    <a:noFill/>
                  </a:tcPr>
                </a:tc>
                <a:tc>
                  <a:txBody>
                    <a:bodyPr/>
                    <a:lstStyle/>
                    <a:p>
                      <a:r>
                        <a:rPr lang="en-US" dirty="0"/>
                        <a:t>Immediate psychiatric evaluation, hospitalization if needed</a:t>
                      </a:r>
                    </a:p>
                  </a:txBody>
                  <a:tcPr anchor="ctr">
                    <a:lnL>
                      <a:noFill/>
                    </a:lnL>
                    <a:lnR>
                      <a:noFill/>
                    </a:lnR>
                    <a:lnT>
                      <a:noFill/>
                    </a:lnT>
                    <a:lnB>
                      <a:noFill/>
                    </a:lnB>
                    <a:noFill/>
                  </a:tcPr>
                </a:tc>
                <a:extLst>
                  <a:ext uri="{0D108BD9-81ED-4DB2-BD59-A6C34878D82A}">
                    <a16:rowId xmlns:a16="http://schemas.microsoft.com/office/drawing/2014/main" val="4163383741"/>
                  </a:ext>
                </a:extLst>
              </a:tr>
            </a:tbl>
          </a:graphicData>
        </a:graphic>
      </p:graphicFrame>
    </p:spTree>
    <p:extLst>
      <p:ext uri="{BB962C8B-B14F-4D97-AF65-F5344CB8AC3E}">
        <p14:creationId xmlns:p14="http://schemas.microsoft.com/office/powerpoint/2010/main" val="771532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AF41-C7B8-097E-0F20-B178A9394909}"/>
              </a:ext>
            </a:extLst>
          </p:cNvPr>
          <p:cNvSpPr>
            <a:spLocks noGrp="1"/>
          </p:cNvSpPr>
          <p:nvPr>
            <p:ph type="title"/>
          </p:nvPr>
        </p:nvSpPr>
        <p:spPr/>
        <p:txBody>
          <a:bodyPr/>
          <a:lstStyle/>
          <a:p>
            <a:r>
              <a:rPr lang="fr-FR" dirty="0"/>
              <a:t>Suicide </a:t>
            </a:r>
            <a:r>
              <a:rPr lang="fr-FR" dirty="0" err="1"/>
              <a:t>Behaviors</a:t>
            </a:r>
            <a:r>
              <a:rPr lang="fr-FR" dirty="0"/>
              <a:t> Questionnaire-</a:t>
            </a:r>
            <a:r>
              <a:rPr lang="fr-FR" dirty="0" err="1"/>
              <a:t>Revised</a:t>
            </a:r>
            <a:r>
              <a:rPr lang="fr-FR" dirty="0"/>
              <a:t> (SBQ-R)📝( self-</a:t>
            </a:r>
            <a:r>
              <a:rPr lang="fr-FR" dirty="0" err="1"/>
              <a:t>reported</a:t>
            </a:r>
            <a:r>
              <a:rPr lang="fr-FR" dirty="0"/>
              <a:t>) </a:t>
            </a:r>
            <a:endParaRPr lang="en-US" dirty="0"/>
          </a:p>
        </p:txBody>
      </p:sp>
      <p:sp>
        <p:nvSpPr>
          <p:cNvPr id="3" name="Content Placeholder 2">
            <a:extLst>
              <a:ext uri="{FF2B5EF4-FFF2-40B4-BE49-F238E27FC236}">
                <a16:creationId xmlns:a16="http://schemas.microsoft.com/office/drawing/2014/main" id="{6C17326D-3501-5B71-026A-249D8C8885E0}"/>
              </a:ext>
            </a:extLst>
          </p:cNvPr>
          <p:cNvSpPr>
            <a:spLocks noGrp="1"/>
          </p:cNvSpPr>
          <p:nvPr>
            <p:ph idx="1"/>
          </p:nvPr>
        </p:nvSpPr>
        <p:spPr/>
        <p:txBody>
          <a:bodyPr>
            <a:normAutofit fontScale="92500" lnSpcReduction="20000"/>
          </a:bodyPr>
          <a:lstStyle/>
          <a:p>
            <a:r>
              <a:rPr lang="en-US" dirty="0"/>
              <a:t>🧮 SBQ-R Scoring Overview:</a:t>
            </a:r>
          </a:p>
          <a:p>
            <a:r>
              <a:rPr lang="en-US" dirty="0"/>
              <a:t>4 items: 1 life time suicidal ideation and attempts. 2 frequency of suicide ideation over past year,  3, communication of suicidal intent to others, 4 likelihood of future suicidal behavior</a:t>
            </a:r>
          </a:p>
          <a:p>
            <a:r>
              <a:rPr lang="en-US" dirty="0"/>
              <a:t>Each item on the SBQ-R has a different scoring range. The total score ranges from 3 to 18 points.</a:t>
            </a:r>
          </a:p>
          <a:p>
            <a:r>
              <a:rPr lang="en-US" dirty="0"/>
              <a:t>•	General Population Risk Cutoff: ≥7</a:t>
            </a:r>
          </a:p>
          <a:p>
            <a:r>
              <a:rPr lang="en-US" dirty="0"/>
              <a:t>•	Clinical Population Risk Cutoff: ≥8</a:t>
            </a:r>
          </a:p>
          <a:p>
            <a:r>
              <a:rPr lang="en-US" dirty="0"/>
              <a:t>➡️ Scores meeting or exceeding these thresholds indicate elevated suicide risk, requiring further assessment and possible intervention.</a:t>
            </a:r>
          </a:p>
          <a:p>
            <a:r>
              <a:rPr lang="en-US" dirty="0"/>
              <a:t>.</a:t>
            </a:r>
          </a:p>
        </p:txBody>
      </p:sp>
    </p:spTree>
    <p:extLst>
      <p:ext uri="{BB962C8B-B14F-4D97-AF65-F5344CB8AC3E}">
        <p14:creationId xmlns:p14="http://schemas.microsoft.com/office/powerpoint/2010/main" val="2061832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537E6-AE9D-0FAB-A097-2685AE75A850}"/>
              </a:ext>
            </a:extLst>
          </p:cNvPr>
          <p:cNvSpPr>
            <a:spLocks noGrp="1"/>
          </p:cNvSpPr>
          <p:nvPr>
            <p:ph type="title"/>
          </p:nvPr>
        </p:nvSpPr>
        <p:spPr/>
        <p:txBody>
          <a:bodyPr>
            <a:normAutofit fontScale="90000"/>
          </a:bodyPr>
          <a:lstStyle/>
          <a:p>
            <a:r>
              <a:rPr lang="en-US" dirty="0"/>
              <a:t>: SBQ-R Items &amp; Detailed Scoring Instructions</a:t>
            </a:r>
            <a:br>
              <a:rPr lang="en-US" dirty="0"/>
            </a:br>
            <a:endParaRPr lang="en-US" dirty="0"/>
          </a:p>
        </p:txBody>
      </p:sp>
      <p:sp>
        <p:nvSpPr>
          <p:cNvPr id="3" name="Content Placeholder 2">
            <a:extLst>
              <a:ext uri="{FF2B5EF4-FFF2-40B4-BE49-F238E27FC236}">
                <a16:creationId xmlns:a16="http://schemas.microsoft.com/office/drawing/2014/main" id="{E2CF7774-D0E5-C86C-237D-265619F9386A}"/>
              </a:ext>
            </a:extLst>
          </p:cNvPr>
          <p:cNvSpPr>
            <a:spLocks noGrp="1"/>
          </p:cNvSpPr>
          <p:nvPr>
            <p:ph idx="1"/>
          </p:nvPr>
        </p:nvSpPr>
        <p:spPr/>
        <p:txBody>
          <a:bodyPr>
            <a:normAutofit/>
          </a:bodyPr>
          <a:lstStyle/>
          <a:p>
            <a:r>
              <a:rPr lang="en-US" dirty="0"/>
              <a:t>📄 Item 1: Lifetime Suicidal Thoughts and Attempts (Score: 1–6)</a:t>
            </a:r>
          </a:p>
          <a:p>
            <a:r>
              <a:rPr lang="en-US" dirty="0"/>
              <a:t>"Have you ever thought about or attempted to kill yourself?"</a:t>
            </a:r>
          </a:p>
          <a:p>
            <a:r>
              <a:rPr lang="en-US" dirty="0"/>
              <a:t>•	Never: 1 point</a:t>
            </a:r>
          </a:p>
          <a:p>
            <a:r>
              <a:rPr lang="en-US" dirty="0"/>
              <a:t>•	Brief thoughts, no intent: 2 points</a:t>
            </a:r>
          </a:p>
          <a:p>
            <a:r>
              <a:rPr lang="en-US" dirty="0"/>
              <a:t>•	Serious ideation, no attempt: 3 points</a:t>
            </a:r>
          </a:p>
          <a:p>
            <a:r>
              <a:rPr lang="en-US" dirty="0"/>
              <a:t>•	Plan but no attempt: 4 points</a:t>
            </a:r>
          </a:p>
          <a:p>
            <a:r>
              <a:rPr lang="en-US" dirty="0"/>
              <a:t>•	Attempt without medical treatment: 5 points</a:t>
            </a:r>
          </a:p>
          <a:p>
            <a:r>
              <a:rPr lang="en-US" dirty="0"/>
              <a:t>•	Attempt requiring medical treatment: 6 points</a:t>
            </a:r>
          </a:p>
          <a:p>
            <a:endParaRPr lang="en-US" dirty="0"/>
          </a:p>
        </p:txBody>
      </p:sp>
    </p:spTree>
    <p:extLst>
      <p:ext uri="{BB962C8B-B14F-4D97-AF65-F5344CB8AC3E}">
        <p14:creationId xmlns:p14="http://schemas.microsoft.com/office/powerpoint/2010/main" val="242462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1F279-601F-0F76-56F9-155563B6BF6E}"/>
              </a:ext>
            </a:extLst>
          </p:cNvPr>
          <p:cNvSpPr>
            <a:spLocks noGrp="1"/>
          </p:cNvSpPr>
          <p:nvPr>
            <p:ph type="title"/>
          </p:nvPr>
        </p:nvSpPr>
        <p:spPr/>
        <p:txBody>
          <a:bodyPr/>
          <a:lstStyle/>
          <a:p>
            <a:r>
              <a:rPr lang="en-US" dirty="0"/>
              <a:t>🕰️ Agenda:</a:t>
            </a:r>
            <a:br>
              <a:rPr lang="en-US" dirty="0"/>
            </a:br>
            <a:endParaRPr lang="en-US" dirty="0"/>
          </a:p>
        </p:txBody>
      </p:sp>
      <p:sp>
        <p:nvSpPr>
          <p:cNvPr id="3" name="Content Placeholder 2">
            <a:extLst>
              <a:ext uri="{FF2B5EF4-FFF2-40B4-BE49-F238E27FC236}">
                <a16:creationId xmlns:a16="http://schemas.microsoft.com/office/drawing/2014/main" id="{22C6D21F-5982-5FE4-727C-814047E89170}"/>
              </a:ext>
            </a:extLst>
          </p:cNvPr>
          <p:cNvSpPr>
            <a:spLocks noGrp="1"/>
          </p:cNvSpPr>
          <p:nvPr>
            <p:ph idx="1"/>
          </p:nvPr>
        </p:nvSpPr>
        <p:spPr/>
        <p:txBody>
          <a:bodyPr>
            <a:normAutofit/>
          </a:bodyPr>
          <a:lstStyle/>
          <a:p>
            <a:r>
              <a:rPr lang="en-US" dirty="0"/>
              <a:t>1.	Understanding Suicide Risk</a:t>
            </a:r>
          </a:p>
          <a:p>
            <a:r>
              <a:rPr lang="en-US" dirty="0"/>
              <a:t>2.	Conducting a Suicide Risk Assessment</a:t>
            </a:r>
          </a:p>
          <a:p>
            <a:r>
              <a:rPr lang="en-US" dirty="0"/>
              <a:t>3.	Immediate Management and Safety Planning</a:t>
            </a:r>
          </a:p>
          <a:p>
            <a:r>
              <a:rPr lang="en-US" dirty="0"/>
              <a:t>4.	Treatment Approaches</a:t>
            </a:r>
          </a:p>
          <a:p>
            <a:r>
              <a:rPr lang="en-US" dirty="0"/>
              <a:t>5.	Collaborative Care with Psychiatry</a:t>
            </a:r>
          </a:p>
          <a:p>
            <a:r>
              <a:rPr lang="en-US" dirty="0"/>
              <a:t>6.	Practical Case Scenarios</a:t>
            </a:r>
          </a:p>
          <a:p>
            <a:r>
              <a:rPr lang="en-US" dirty="0"/>
              <a:t>7.	Q&amp;A</a:t>
            </a:r>
          </a:p>
          <a:p>
            <a:r>
              <a:rPr lang="en-US" dirty="0"/>
              <a:t>________________________________________</a:t>
            </a:r>
          </a:p>
          <a:p>
            <a:endParaRPr lang="en-US" dirty="0"/>
          </a:p>
        </p:txBody>
      </p:sp>
    </p:spTree>
    <p:extLst>
      <p:ext uri="{BB962C8B-B14F-4D97-AF65-F5344CB8AC3E}">
        <p14:creationId xmlns:p14="http://schemas.microsoft.com/office/powerpoint/2010/main" val="350187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48909-EF42-645A-0732-514C9BC5576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F3943C7-20F3-CF0B-1F8C-688D3040CB72}"/>
              </a:ext>
            </a:extLst>
          </p:cNvPr>
          <p:cNvSpPr>
            <a:spLocks noGrp="1"/>
          </p:cNvSpPr>
          <p:nvPr>
            <p:ph idx="1"/>
          </p:nvPr>
        </p:nvSpPr>
        <p:spPr/>
        <p:txBody>
          <a:bodyPr/>
          <a:lstStyle/>
          <a:p>
            <a:r>
              <a:rPr lang="en-US" dirty="0"/>
              <a:t>📄 Item 2: Frequency of Suicidal Ideation in Past Year (Score: 1–5)</a:t>
            </a:r>
          </a:p>
          <a:p>
            <a:r>
              <a:rPr lang="en-US" dirty="0"/>
              <a:t>"How often have you thought about killing yourself in the past year?"</a:t>
            </a:r>
          </a:p>
          <a:p>
            <a:r>
              <a:rPr lang="en-US" dirty="0"/>
              <a:t>•	Never: 1 point</a:t>
            </a:r>
          </a:p>
          <a:p>
            <a:r>
              <a:rPr lang="en-US" dirty="0"/>
              <a:t>•	Rarely (once): 2 points</a:t>
            </a:r>
          </a:p>
          <a:p>
            <a:r>
              <a:rPr lang="en-US" dirty="0"/>
              <a:t>•	Sometimes (2–3 times): 3 points</a:t>
            </a:r>
          </a:p>
          <a:p>
            <a:r>
              <a:rPr lang="en-US" dirty="0"/>
              <a:t>•	Often (4–5 times): 4 points</a:t>
            </a:r>
          </a:p>
          <a:p>
            <a:r>
              <a:rPr lang="en-US" dirty="0"/>
              <a:t>•	Very often (6+ times): 5 points</a:t>
            </a:r>
          </a:p>
          <a:p>
            <a:endParaRPr lang="en-US" dirty="0"/>
          </a:p>
        </p:txBody>
      </p:sp>
    </p:spTree>
    <p:extLst>
      <p:ext uri="{BB962C8B-B14F-4D97-AF65-F5344CB8AC3E}">
        <p14:creationId xmlns:p14="http://schemas.microsoft.com/office/powerpoint/2010/main" val="987102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6CEE2-D14C-55DC-4B01-947501A9FCF6}"/>
              </a:ext>
            </a:extLst>
          </p:cNvPr>
          <p:cNvSpPr>
            <a:spLocks noGrp="1"/>
          </p:cNvSpPr>
          <p:nvPr>
            <p:ph type="title"/>
          </p:nvPr>
        </p:nvSpPr>
        <p:spPr/>
        <p:txBody>
          <a:bodyPr>
            <a:normAutofit/>
          </a:bodyPr>
          <a:lstStyle/>
          <a:p>
            <a:endParaRPr lang="en-US" dirty="0"/>
          </a:p>
        </p:txBody>
      </p:sp>
      <p:sp>
        <p:nvSpPr>
          <p:cNvPr id="3" name="Content Placeholder 2">
            <a:extLst>
              <a:ext uri="{FF2B5EF4-FFF2-40B4-BE49-F238E27FC236}">
                <a16:creationId xmlns:a16="http://schemas.microsoft.com/office/drawing/2014/main" id="{BB4A9B4E-B3B0-6305-4456-74A1726B1024}"/>
              </a:ext>
            </a:extLst>
          </p:cNvPr>
          <p:cNvSpPr>
            <a:spLocks noGrp="1"/>
          </p:cNvSpPr>
          <p:nvPr>
            <p:ph idx="1"/>
          </p:nvPr>
        </p:nvSpPr>
        <p:spPr>
          <a:xfrm>
            <a:off x="1154954" y="2264636"/>
            <a:ext cx="8825659" cy="3755164"/>
          </a:xfrm>
        </p:spPr>
        <p:txBody>
          <a:bodyPr/>
          <a:lstStyle/>
          <a:p>
            <a:endParaRPr lang="en-US" dirty="0"/>
          </a:p>
          <a:p>
            <a:r>
              <a:rPr kumimoji="0" lang="en-US" sz="1990" b="0" i="0" u="none" strike="noStrike" kern="1200" cap="none" spc="0" normalizeH="0" noProof="0" dirty="0">
                <a:ln>
                  <a:noFill/>
                </a:ln>
                <a:solidFill>
                  <a:schemeClr val="tx1"/>
                </a:solidFill>
                <a:effectLst/>
                <a:uLnTx/>
                <a:uFillTx/>
                <a:latin typeface="Century Gothic" panose="020B0502020202020204"/>
                <a:ea typeface="+mj-ea"/>
                <a:cs typeface="+mj-cs"/>
              </a:rPr>
              <a:t>Item 3: Disclosure of Suicidal Intent (Score: 1–3)</a:t>
            </a:r>
          </a:p>
          <a:p>
            <a:r>
              <a:rPr lang="en-US" dirty="0"/>
              <a:t>"Have you ever told someone you were going to commit suicide, or that you might do it?"</a:t>
            </a:r>
          </a:p>
          <a:p>
            <a:r>
              <a:rPr lang="en-US" dirty="0"/>
              <a:t>•	No: 1 point</a:t>
            </a:r>
          </a:p>
          <a:p>
            <a:r>
              <a:rPr lang="en-US" dirty="0"/>
              <a:t>•	Yes, told someone once: 2 points</a:t>
            </a:r>
          </a:p>
          <a:p>
            <a:r>
              <a:rPr lang="en-US" dirty="0"/>
              <a:t>•	Yes, told more than one person or frequently: 3 points</a:t>
            </a:r>
          </a:p>
          <a:p>
            <a:endParaRPr lang="en-US" dirty="0"/>
          </a:p>
        </p:txBody>
      </p:sp>
    </p:spTree>
    <p:extLst>
      <p:ext uri="{BB962C8B-B14F-4D97-AF65-F5344CB8AC3E}">
        <p14:creationId xmlns:p14="http://schemas.microsoft.com/office/powerpoint/2010/main" val="202012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3D8E6-50C9-1441-AF4E-89398BBEA0E7}"/>
              </a:ext>
            </a:extLst>
          </p:cNvPr>
          <p:cNvSpPr>
            <a:spLocks noGrp="1"/>
          </p:cNvSpPr>
          <p:nvPr>
            <p:ph type="title"/>
          </p:nvPr>
        </p:nvSpPr>
        <p:spPr/>
        <p:txBody>
          <a:bodyPr>
            <a:normAutofit fontScale="90000"/>
          </a:bodyPr>
          <a:lstStyle/>
          <a:p>
            <a:r>
              <a:rPr lang="en-US" dirty="0"/>
              <a:t>Item 4: Likelihood of Future Suicide Attempt (Score: 0–6)</a:t>
            </a:r>
            <a:br>
              <a:rPr lang="en-US" dirty="0"/>
            </a:br>
            <a:endParaRPr lang="en-US" dirty="0"/>
          </a:p>
        </p:txBody>
      </p:sp>
      <p:sp>
        <p:nvSpPr>
          <p:cNvPr id="3" name="Content Placeholder 2">
            <a:extLst>
              <a:ext uri="{FF2B5EF4-FFF2-40B4-BE49-F238E27FC236}">
                <a16:creationId xmlns:a16="http://schemas.microsoft.com/office/drawing/2014/main" id="{AAD8F43A-B8B5-D522-75D0-DA80C94D7ABD}"/>
              </a:ext>
            </a:extLst>
          </p:cNvPr>
          <p:cNvSpPr>
            <a:spLocks noGrp="1"/>
          </p:cNvSpPr>
          <p:nvPr>
            <p:ph idx="1"/>
          </p:nvPr>
        </p:nvSpPr>
        <p:spPr/>
        <p:txBody>
          <a:bodyPr>
            <a:normAutofit/>
          </a:bodyPr>
          <a:lstStyle/>
          <a:p>
            <a:r>
              <a:rPr lang="en-US" dirty="0"/>
              <a:t>"How likely is it that you will attempt suicide someday?"</a:t>
            </a:r>
          </a:p>
          <a:p>
            <a:r>
              <a:rPr lang="en-US" dirty="0"/>
              <a:t>•	Never: 0 points</a:t>
            </a:r>
          </a:p>
          <a:p>
            <a:r>
              <a:rPr lang="en-US" dirty="0"/>
              <a:t>•	No chance at all: 1 point</a:t>
            </a:r>
          </a:p>
          <a:p>
            <a:r>
              <a:rPr lang="en-US" dirty="0"/>
              <a:t>•	Rather unlikely: 2 points</a:t>
            </a:r>
          </a:p>
          <a:p>
            <a:r>
              <a:rPr lang="en-US" dirty="0"/>
              <a:t>•	Unlikely: 3 points</a:t>
            </a:r>
          </a:p>
          <a:p>
            <a:r>
              <a:rPr lang="en-US" dirty="0"/>
              <a:t>•	Likely: 4 points</a:t>
            </a:r>
          </a:p>
          <a:p>
            <a:r>
              <a:rPr lang="en-US" dirty="0"/>
              <a:t>•	Rather likely: 5 points</a:t>
            </a:r>
          </a:p>
          <a:p>
            <a:r>
              <a:rPr lang="en-US" dirty="0"/>
              <a:t>•	Very likely: 6 points</a:t>
            </a:r>
          </a:p>
          <a:p>
            <a:endParaRPr lang="en-US" dirty="0"/>
          </a:p>
        </p:txBody>
      </p:sp>
    </p:spTree>
    <p:extLst>
      <p:ext uri="{BB962C8B-B14F-4D97-AF65-F5344CB8AC3E}">
        <p14:creationId xmlns:p14="http://schemas.microsoft.com/office/powerpoint/2010/main" val="2768644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EAFBD-3859-8C27-4E20-BA18BFE3EC59}"/>
              </a:ext>
            </a:extLst>
          </p:cNvPr>
          <p:cNvSpPr>
            <a:spLocks noGrp="1"/>
          </p:cNvSpPr>
          <p:nvPr>
            <p:ph type="title"/>
          </p:nvPr>
        </p:nvSpPr>
        <p:spPr/>
        <p:txBody>
          <a:bodyPr>
            <a:normAutofit fontScale="90000"/>
          </a:bodyPr>
          <a:lstStyle/>
          <a:p>
            <a:r>
              <a:rPr lang="en-US" dirty="0"/>
              <a:t>🔎 Total Score Range: 3–18 points</a:t>
            </a:r>
            <a:br>
              <a:rPr lang="en-US" dirty="0"/>
            </a:br>
            <a:endParaRPr lang="en-US" dirty="0"/>
          </a:p>
        </p:txBody>
      </p:sp>
      <p:sp>
        <p:nvSpPr>
          <p:cNvPr id="3" name="Content Placeholder 2">
            <a:extLst>
              <a:ext uri="{FF2B5EF4-FFF2-40B4-BE49-F238E27FC236}">
                <a16:creationId xmlns:a16="http://schemas.microsoft.com/office/drawing/2014/main" id="{E85F0054-C944-153B-2B25-3D6140EFA30C}"/>
              </a:ext>
            </a:extLst>
          </p:cNvPr>
          <p:cNvSpPr>
            <a:spLocks noGrp="1"/>
          </p:cNvSpPr>
          <p:nvPr>
            <p:ph idx="1"/>
          </p:nvPr>
        </p:nvSpPr>
        <p:spPr/>
        <p:txBody>
          <a:bodyPr/>
          <a:lstStyle/>
          <a:p>
            <a:r>
              <a:rPr lang="en-US" dirty="0"/>
              <a:t>➡️ Action Threshold:</a:t>
            </a:r>
          </a:p>
          <a:p>
            <a:r>
              <a:rPr lang="en-US" dirty="0"/>
              <a:t>•	≥7 in the general population → Elevated risk</a:t>
            </a:r>
          </a:p>
          <a:p>
            <a:r>
              <a:rPr lang="en-US" dirty="0"/>
              <a:t>•	≥8 in clinical settings → Elevated risk</a:t>
            </a:r>
          </a:p>
          <a:p>
            <a:endParaRPr lang="en-US" dirty="0"/>
          </a:p>
        </p:txBody>
      </p:sp>
    </p:spTree>
    <p:extLst>
      <p:ext uri="{BB962C8B-B14F-4D97-AF65-F5344CB8AC3E}">
        <p14:creationId xmlns:p14="http://schemas.microsoft.com/office/powerpoint/2010/main" val="2029908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89636-507C-F134-EF38-BCCC17FE87D7}"/>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BCB9C012-F430-9C99-A996-639D8D6208EC}"/>
              </a:ext>
            </a:extLst>
          </p:cNvPr>
          <p:cNvGraphicFramePr>
            <a:graphicFrameLocks noGrp="1"/>
          </p:cNvGraphicFramePr>
          <p:nvPr>
            <p:ph idx="1"/>
          </p:nvPr>
        </p:nvGraphicFramePr>
        <p:xfrm>
          <a:off x="2010155" y="2562914"/>
          <a:ext cx="7116003" cy="3497472"/>
        </p:xfrm>
        <a:graphic>
          <a:graphicData uri="http://schemas.openxmlformats.org/drawingml/2006/table">
            <a:tbl>
              <a:tblPr/>
              <a:tblGrid>
                <a:gridCol w="2372001">
                  <a:extLst>
                    <a:ext uri="{9D8B030D-6E8A-4147-A177-3AD203B41FA5}">
                      <a16:colId xmlns:a16="http://schemas.microsoft.com/office/drawing/2014/main" val="801620547"/>
                    </a:ext>
                  </a:extLst>
                </a:gridCol>
                <a:gridCol w="2372001">
                  <a:extLst>
                    <a:ext uri="{9D8B030D-6E8A-4147-A177-3AD203B41FA5}">
                      <a16:colId xmlns:a16="http://schemas.microsoft.com/office/drawing/2014/main" val="4147557344"/>
                    </a:ext>
                  </a:extLst>
                </a:gridCol>
                <a:gridCol w="2372001">
                  <a:extLst>
                    <a:ext uri="{9D8B030D-6E8A-4147-A177-3AD203B41FA5}">
                      <a16:colId xmlns:a16="http://schemas.microsoft.com/office/drawing/2014/main" val="570395320"/>
                    </a:ext>
                  </a:extLst>
                </a:gridCol>
              </a:tblGrid>
              <a:tr h="297070">
                <a:tc>
                  <a:txBody>
                    <a:bodyPr/>
                    <a:lstStyle/>
                    <a:p>
                      <a:r>
                        <a:rPr lang="en-US" sz="1500" b="1"/>
                        <a:t>Total Score</a:t>
                      </a:r>
                      <a:endParaRPr lang="en-US" sz="1500"/>
                    </a:p>
                  </a:txBody>
                  <a:tcPr marL="74267" marR="74267" marT="37134" marB="37134" anchor="ctr">
                    <a:lnL>
                      <a:noFill/>
                    </a:lnL>
                    <a:lnR>
                      <a:noFill/>
                    </a:lnR>
                    <a:lnT>
                      <a:noFill/>
                    </a:lnT>
                    <a:lnB>
                      <a:noFill/>
                    </a:lnB>
                    <a:noFill/>
                  </a:tcPr>
                </a:tc>
                <a:tc>
                  <a:txBody>
                    <a:bodyPr/>
                    <a:lstStyle/>
                    <a:p>
                      <a:r>
                        <a:rPr lang="en-US" sz="1500" b="1"/>
                        <a:t>Risk Level</a:t>
                      </a:r>
                      <a:endParaRPr lang="en-US" sz="1500"/>
                    </a:p>
                  </a:txBody>
                  <a:tcPr marL="74267" marR="74267" marT="37134" marB="37134" anchor="ctr">
                    <a:lnL>
                      <a:noFill/>
                    </a:lnL>
                    <a:lnR>
                      <a:noFill/>
                    </a:lnR>
                    <a:lnT>
                      <a:noFill/>
                    </a:lnT>
                    <a:lnB>
                      <a:noFill/>
                    </a:lnB>
                    <a:noFill/>
                  </a:tcPr>
                </a:tc>
                <a:tc>
                  <a:txBody>
                    <a:bodyPr/>
                    <a:lstStyle/>
                    <a:p>
                      <a:r>
                        <a:rPr lang="en-US" sz="1500" b="1"/>
                        <a:t>Interpretation</a:t>
                      </a:r>
                      <a:endParaRPr lang="en-US" sz="1500"/>
                    </a:p>
                  </a:txBody>
                  <a:tcPr marL="74267" marR="74267" marT="37134" marB="37134" anchor="ctr">
                    <a:lnL>
                      <a:noFill/>
                    </a:lnL>
                    <a:lnR>
                      <a:noFill/>
                    </a:lnR>
                    <a:lnT>
                      <a:noFill/>
                    </a:lnT>
                    <a:lnB>
                      <a:noFill/>
                    </a:lnB>
                    <a:noFill/>
                  </a:tcPr>
                </a:tc>
                <a:extLst>
                  <a:ext uri="{0D108BD9-81ED-4DB2-BD59-A6C34878D82A}">
                    <a16:rowId xmlns:a16="http://schemas.microsoft.com/office/drawing/2014/main" val="853926735"/>
                  </a:ext>
                </a:extLst>
              </a:tr>
              <a:tr h="965476">
                <a:tc>
                  <a:txBody>
                    <a:bodyPr/>
                    <a:lstStyle/>
                    <a:p>
                      <a:r>
                        <a:rPr lang="en-US" sz="1500" b="1"/>
                        <a:t>3–6</a:t>
                      </a:r>
                      <a:endParaRPr lang="en-US" sz="1500"/>
                    </a:p>
                  </a:txBody>
                  <a:tcPr marL="74267" marR="74267" marT="37134" marB="37134" anchor="ctr">
                    <a:lnL>
                      <a:noFill/>
                    </a:lnL>
                    <a:lnR>
                      <a:noFill/>
                    </a:lnR>
                    <a:lnT>
                      <a:noFill/>
                    </a:lnT>
                    <a:lnB>
                      <a:noFill/>
                    </a:lnB>
                    <a:noFill/>
                  </a:tcPr>
                </a:tc>
                <a:tc>
                  <a:txBody>
                    <a:bodyPr/>
                    <a:lstStyle/>
                    <a:p>
                      <a:r>
                        <a:rPr lang="en-US" sz="1500" b="1"/>
                        <a:t>Low Risk</a:t>
                      </a:r>
                      <a:endParaRPr lang="en-US" sz="1500"/>
                    </a:p>
                  </a:txBody>
                  <a:tcPr marL="74267" marR="74267" marT="37134" marB="37134" anchor="ctr">
                    <a:lnL>
                      <a:noFill/>
                    </a:lnL>
                    <a:lnR>
                      <a:noFill/>
                    </a:lnR>
                    <a:lnT>
                      <a:noFill/>
                    </a:lnT>
                    <a:lnB>
                      <a:noFill/>
                    </a:lnB>
                    <a:noFill/>
                  </a:tcPr>
                </a:tc>
                <a:tc>
                  <a:txBody>
                    <a:bodyPr/>
                    <a:lstStyle/>
                    <a:p>
                      <a:r>
                        <a:rPr lang="en-US" sz="1500"/>
                        <a:t>No significant current risk of suicide; continue monitoring and preventive care.</a:t>
                      </a:r>
                    </a:p>
                  </a:txBody>
                  <a:tcPr marL="74267" marR="74267" marT="37134" marB="37134" anchor="ctr">
                    <a:lnL>
                      <a:noFill/>
                    </a:lnL>
                    <a:lnR>
                      <a:noFill/>
                    </a:lnR>
                    <a:lnT>
                      <a:noFill/>
                    </a:lnT>
                    <a:lnB>
                      <a:noFill/>
                    </a:lnB>
                    <a:noFill/>
                  </a:tcPr>
                </a:tc>
                <a:extLst>
                  <a:ext uri="{0D108BD9-81ED-4DB2-BD59-A6C34878D82A}">
                    <a16:rowId xmlns:a16="http://schemas.microsoft.com/office/drawing/2014/main" val="3285820455"/>
                  </a:ext>
                </a:extLst>
              </a:tr>
              <a:tr h="965476">
                <a:tc>
                  <a:txBody>
                    <a:bodyPr/>
                    <a:lstStyle/>
                    <a:p>
                      <a:r>
                        <a:rPr lang="en-US" sz="1500" b="1"/>
                        <a:t>7–8</a:t>
                      </a:r>
                      <a:endParaRPr lang="en-US" sz="1500"/>
                    </a:p>
                  </a:txBody>
                  <a:tcPr marL="74267" marR="74267" marT="37134" marB="37134" anchor="ctr">
                    <a:lnL>
                      <a:noFill/>
                    </a:lnL>
                    <a:lnR>
                      <a:noFill/>
                    </a:lnR>
                    <a:lnT>
                      <a:noFill/>
                    </a:lnT>
                    <a:lnB>
                      <a:noFill/>
                    </a:lnB>
                    <a:noFill/>
                  </a:tcPr>
                </a:tc>
                <a:tc>
                  <a:txBody>
                    <a:bodyPr/>
                    <a:lstStyle/>
                    <a:p>
                      <a:r>
                        <a:rPr lang="en-US" sz="1500" b="1"/>
                        <a:t>Moderate Risk</a:t>
                      </a:r>
                      <a:endParaRPr lang="en-US" sz="1500"/>
                    </a:p>
                  </a:txBody>
                  <a:tcPr marL="74267" marR="74267" marT="37134" marB="37134" anchor="ctr">
                    <a:lnL>
                      <a:noFill/>
                    </a:lnL>
                    <a:lnR>
                      <a:noFill/>
                    </a:lnR>
                    <a:lnT>
                      <a:noFill/>
                    </a:lnT>
                    <a:lnB>
                      <a:noFill/>
                    </a:lnB>
                    <a:noFill/>
                  </a:tcPr>
                </a:tc>
                <a:tc>
                  <a:txBody>
                    <a:bodyPr/>
                    <a:lstStyle/>
                    <a:p>
                      <a:r>
                        <a:rPr lang="en-US" sz="1500"/>
                        <a:t>Increased risk; consider mental health referral, further assessment, and safety planning.</a:t>
                      </a:r>
                    </a:p>
                  </a:txBody>
                  <a:tcPr marL="74267" marR="74267" marT="37134" marB="37134" anchor="ctr">
                    <a:lnL>
                      <a:noFill/>
                    </a:lnL>
                    <a:lnR>
                      <a:noFill/>
                    </a:lnR>
                    <a:lnT>
                      <a:noFill/>
                    </a:lnT>
                    <a:lnB>
                      <a:noFill/>
                    </a:lnB>
                    <a:noFill/>
                  </a:tcPr>
                </a:tc>
                <a:extLst>
                  <a:ext uri="{0D108BD9-81ED-4DB2-BD59-A6C34878D82A}">
                    <a16:rowId xmlns:a16="http://schemas.microsoft.com/office/drawing/2014/main" val="2515316221"/>
                  </a:ext>
                </a:extLst>
              </a:tr>
              <a:tr h="1188278">
                <a:tc>
                  <a:txBody>
                    <a:bodyPr/>
                    <a:lstStyle/>
                    <a:p>
                      <a:r>
                        <a:rPr lang="en-US" sz="1500" b="1"/>
                        <a:t>≥9</a:t>
                      </a:r>
                      <a:endParaRPr lang="en-US" sz="1500"/>
                    </a:p>
                  </a:txBody>
                  <a:tcPr marL="74267" marR="74267" marT="37134" marB="37134" anchor="ctr">
                    <a:lnL>
                      <a:noFill/>
                    </a:lnL>
                    <a:lnR>
                      <a:noFill/>
                    </a:lnR>
                    <a:lnT>
                      <a:noFill/>
                    </a:lnT>
                    <a:lnB>
                      <a:noFill/>
                    </a:lnB>
                    <a:noFill/>
                  </a:tcPr>
                </a:tc>
                <a:tc>
                  <a:txBody>
                    <a:bodyPr/>
                    <a:lstStyle/>
                    <a:p>
                      <a:r>
                        <a:rPr lang="en-US" sz="1500" b="1"/>
                        <a:t>High Risk</a:t>
                      </a:r>
                      <a:endParaRPr lang="en-US" sz="1500"/>
                    </a:p>
                  </a:txBody>
                  <a:tcPr marL="74267" marR="74267" marT="37134" marB="37134" anchor="ctr">
                    <a:lnL>
                      <a:noFill/>
                    </a:lnL>
                    <a:lnR>
                      <a:noFill/>
                    </a:lnR>
                    <a:lnT>
                      <a:noFill/>
                    </a:lnT>
                    <a:lnB>
                      <a:noFill/>
                    </a:lnB>
                    <a:noFill/>
                  </a:tcPr>
                </a:tc>
                <a:tc>
                  <a:txBody>
                    <a:bodyPr/>
                    <a:lstStyle/>
                    <a:p>
                      <a:r>
                        <a:rPr lang="en-US" sz="1500" dirty="0"/>
                        <a:t>Strong indicator of current suicide risk; urgent psychiatric evaluation recommended.</a:t>
                      </a:r>
                    </a:p>
                  </a:txBody>
                  <a:tcPr marL="74267" marR="74267" marT="37134" marB="37134" anchor="ctr">
                    <a:lnL>
                      <a:noFill/>
                    </a:lnL>
                    <a:lnR>
                      <a:noFill/>
                    </a:lnR>
                    <a:lnT>
                      <a:noFill/>
                    </a:lnT>
                    <a:lnB>
                      <a:noFill/>
                    </a:lnB>
                    <a:noFill/>
                  </a:tcPr>
                </a:tc>
                <a:extLst>
                  <a:ext uri="{0D108BD9-81ED-4DB2-BD59-A6C34878D82A}">
                    <a16:rowId xmlns:a16="http://schemas.microsoft.com/office/drawing/2014/main" val="2222294663"/>
                  </a:ext>
                </a:extLst>
              </a:tr>
            </a:tbl>
          </a:graphicData>
        </a:graphic>
      </p:graphicFrame>
      <p:sp>
        <p:nvSpPr>
          <p:cNvPr id="5" name="Rectangle 1">
            <a:extLst>
              <a:ext uri="{FF2B5EF4-FFF2-40B4-BE49-F238E27FC236}">
                <a16:creationId xmlns:a16="http://schemas.microsoft.com/office/drawing/2014/main" id="{435C9A55-9D56-15B0-3C81-FBEE9802542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a:ln>
                  <a:noFill/>
                </a:ln>
                <a:solidFill>
                  <a:schemeClr val="tx1"/>
                </a:solidFill>
                <a:effectLst/>
                <a:latin typeface="Arial" panose="020B0604020202020204" pitchFamily="34" charset="0"/>
              </a:rPr>
              <a:t>✅ SBQ-R Score Interpretation &amp; Suicide Risk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5555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7AA5E-9C71-D371-7D0F-967E057810DC}"/>
              </a:ext>
            </a:extLst>
          </p:cNvPr>
          <p:cNvSpPr>
            <a:spLocks noGrp="1"/>
          </p:cNvSpPr>
          <p:nvPr>
            <p:ph type="title"/>
          </p:nvPr>
        </p:nvSpPr>
        <p:spPr/>
        <p:txBody>
          <a:bodyPr/>
          <a:lstStyle/>
          <a:p>
            <a:r>
              <a:rPr lang="en-US" dirty="0"/>
              <a:t>7: SBQ-R Scoring Example</a:t>
            </a:r>
            <a:br>
              <a:rPr lang="en-US" dirty="0"/>
            </a:br>
            <a:endParaRPr lang="en-US" dirty="0"/>
          </a:p>
        </p:txBody>
      </p:sp>
      <p:sp>
        <p:nvSpPr>
          <p:cNvPr id="3" name="Content Placeholder 2">
            <a:extLst>
              <a:ext uri="{FF2B5EF4-FFF2-40B4-BE49-F238E27FC236}">
                <a16:creationId xmlns:a16="http://schemas.microsoft.com/office/drawing/2014/main" id="{C6F43194-D67A-35C9-D496-EA99097BB2AC}"/>
              </a:ext>
            </a:extLst>
          </p:cNvPr>
          <p:cNvSpPr>
            <a:spLocks noGrp="1"/>
          </p:cNvSpPr>
          <p:nvPr>
            <p:ph idx="1"/>
          </p:nvPr>
        </p:nvSpPr>
        <p:spPr/>
        <p:txBody>
          <a:bodyPr>
            <a:normAutofit/>
          </a:bodyPr>
          <a:lstStyle/>
          <a:p>
            <a:r>
              <a:rPr lang="en-US" dirty="0"/>
              <a:t>💡 Patient Responses:</a:t>
            </a:r>
          </a:p>
          <a:p>
            <a:r>
              <a:rPr lang="en-US" dirty="0"/>
              <a:t>•	Item 1: 4 (Planned suicide but did not attempt)</a:t>
            </a:r>
          </a:p>
          <a:p>
            <a:r>
              <a:rPr lang="en-US" dirty="0"/>
              <a:t>•	Item 2: 3 (Sometimes thought about suicide)</a:t>
            </a:r>
          </a:p>
          <a:p>
            <a:r>
              <a:rPr lang="en-US" dirty="0"/>
              <a:t>•	Item 3: 2 (Told someone once)</a:t>
            </a:r>
          </a:p>
          <a:p>
            <a:r>
              <a:rPr lang="en-US" dirty="0"/>
              <a:t>•	Item 4: 4 (Likely to attempt in the future)</a:t>
            </a:r>
          </a:p>
          <a:p>
            <a:r>
              <a:rPr lang="en-US" dirty="0"/>
              <a:t>➡️ Total Score: 4 + 3 + 2 + 4 = 13 points → High Risk 🚨</a:t>
            </a:r>
          </a:p>
          <a:p>
            <a:r>
              <a:rPr lang="en-US" dirty="0"/>
              <a:t>➡️ Next Steps: Develop a safety plan, consult psychiatry, consider hospitalization, and engage the patient’s support system.</a:t>
            </a:r>
          </a:p>
          <a:p>
            <a:endParaRPr lang="en-US" dirty="0"/>
          </a:p>
        </p:txBody>
      </p:sp>
    </p:spTree>
    <p:extLst>
      <p:ext uri="{BB962C8B-B14F-4D97-AF65-F5344CB8AC3E}">
        <p14:creationId xmlns:p14="http://schemas.microsoft.com/office/powerpoint/2010/main" val="2882756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6F72D-C953-68D2-00E5-CB0B8E3D07B8}"/>
              </a:ext>
            </a:extLst>
          </p:cNvPr>
          <p:cNvSpPr>
            <a:spLocks noGrp="1"/>
          </p:cNvSpPr>
          <p:nvPr>
            <p:ph type="title"/>
          </p:nvPr>
        </p:nvSpPr>
        <p:spPr/>
        <p:txBody>
          <a:bodyPr/>
          <a:lstStyle/>
          <a:p>
            <a:r>
              <a:rPr lang="en-US" dirty="0"/>
              <a:t>🧮 Risk Stratification:</a:t>
            </a:r>
            <a:br>
              <a:rPr lang="en-US" dirty="0"/>
            </a:br>
            <a:endParaRPr lang="en-US" dirty="0"/>
          </a:p>
        </p:txBody>
      </p:sp>
      <p:sp>
        <p:nvSpPr>
          <p:cNvPr id="3" name="Content Placeholder 2">
            <a:extLst>
              <a:ext uri="{FF2B5EF4-FFF2-40B4-BE49-F238E27FC236}">
                <a16:creationId xmlns:a16="http://schemas.microsoft.com/office/drawing/2014/main" id="{71F3F63E-80DD-770C-F1D1-0962ACB23C25}"/>
              </a:ext>
            </a:extLst>
          </p:cNvPr>
          <p:cNvSpPr>
            <a:spLocks noGrp="1"/>
          </p:cNvSpPr>
          <p:nvPr>
            <p:ph idx="1"/>
          </p:nvPr>
        </p:nvSpPr>
        <p:spPr/>
        <p:txBody>
          <a:bodyPr/>
          <a:lstStyle/>
          <a:p>
            <a:endParaRPr lang="en-US" dirty="0"/>
          </a:p>
          <a:p>
            <a:pPr marL="0" indent="0">
              <a:buNone/>
            </a:pPr>
            <a:r>
              <a:rPr lang="en-US" dirty="0"/>
              <a:t>Risk Level	      Features	        Management</a:t>
            </a:r>
          </a:p>
          <a:p>
            <a:endParaRPr lang="en-US" dirty="0"/>
          </a:p>
          <a:p>
            <a:r>
              <a:rPr lang="en-US" dirty="0"/>
              <a:t>Low: 	Passive thoughts, no plan or intent	Outpatient care with close follow-up</a:t>
            </a:r>
          </a:p>
          <a:p>
            <a:r>
              <a:rPr lang="en-US" dirty="0"/>
              <a:t>Moderate:	Thoughts with vague plan, no immediate intent	Psychiatric evaluation; safety planning</a:t>
            </a:r>
          </a:p>
          <a:p>
            <a:r>
              <a:rPr lang="en-US" dirty="0"/>
              <a:t>High:   Active plan, intent, access to means	Emergency hospitalization</a:t>
            </a:r>
          </a:p>
          <a:p>
            <a:endParaRPr lang="en-US" dirty="0"/>
          </a:p>
        </p:txBody>
      </p:sp>
    </p:spTree>
    <p:extLst>
      <p:ext uri="{BB962C8B-B14F-4D97-AF65-F5344CB8AC3E}">
        <p14:creationId xmlns:p14="http://schemas.microsoft.com/office/powerpoint/2010/main" val="1104165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858FF-B6B1-C67B-95F7-367159939F1C}"/>
              </a:ext>
            </a:extLst>
          </p:cNvPr>
          <p:cNvSpPr>
            <a:spLocks noGrp="1"/>
          </p:cNvSpPr>
          <p:nvPr>
            <p:ph type="title"/>
          </p:nvPr>
        </p:nvSpPr>
        <p:spPr/>
        <p:txBody>
          <a:bodyPr/>
          <a:lstStyle/>
          <a:p>
            <a:r>
              <a:rPr lang="en-US" dirty="0"/>
              <a:t>Key Considerations:</a:t>
            </a:r>
            <a:br>
              <a:rPr lang="en-US" dirty="0"/>
            </a:br>
            <a:endParaRPr lang="en-US" dirty="0"/>
          </a:p>
        </p:txBody>
      </p:sp>
      <p:sp>
        <p:nvSpPr>
          <p:cNvPr id="3" name="Content Placeholder 2">
            <a:extLst>
              <a:ext uri="{FF2B5EF4-FFF2-40B4-BE49-F238E27FC236}">
                <a16:creationId xmlns:a16="http://schemas.microsoft.com/office/drawing/2014/main" id="{F8721BF5-9794-515D-46BC-6557E304AFA1}"/>
              </a:ext>
            </a:extLst>
          </p:cNvPr>
          <p:cNvSpPr>
            <a:spLocks noGrp="1"/>
          </p:cNvSpPr>
          <p:nvPr>
            <p:ph idx="1"/>
          </p:nvPr>
        </p:nvSpPr>
        <p:spPr/>
        <p:txBody>
          <a:bodyPr/>
          <a:lstStyle/>
          <a:p>
            <a:pPr>
              <a:buFont typeface="Arial" panose="020B0604020202020204" pitchFamily="34" charset="0"/>
              <a:buChar char="•"/>
            </a:pPr>
            <a:r>
              <a:rPr lang="en-US" b="1" dirty="0"/>
              <a:t>Past suicide attempts are the strongest predictor of future suicide.</a:t>
            </a:r>
            <a:endParaRPr lang="en-US" dirty="0"/>
          </a:p>
          <a:p>
            <a:pPr>
              <a:buFont typeface="Arial" panose="020B0604020202020204" pitchFamily="34" charset="0"/>
              <a:buChar char="•"/>
            </a:pPr>
            <a:r>
              <a:rPr lang="en-US" b="1" dirty="0"/>
              <a:t>Sudden improvement in mood after severe depression may indicate increased risk (due to acquired means to attempt).</a:t>
            </a:r>
            <a:endParaRPr lang="en-US" dirty="0"/>
          </a:p>
          <a:p>
            <a:pPr>
              <a:buFont typeface="Arial" panose="020B0604020202020204" pitchFamily="34" charset="0"/>
              <a:buChar char="•"/>
            </a:pPr>
            <a:r>
              <a:rPr lang="en-US" b="1" dirty="0"/>
              <a:t>Risk fluctuates—frequent reassessment is crucial.</a:t>
            </a:r>
            <a:endParaRPr lang="en-US" dirty="0"/>
          </a:p>
          <a:p>
            <a:endParaRPr lang="en-US" dirty="0"/>
          </a:p>
        </p:txBody>
      </p:sp>
    </p:spTree>
    <p:extLst>
      <p:ext uri="{BB962C8B-B14F-4D97-AF65-F5344CB8AC3E}">
        <p14:creationId xmlns:p14="http://schemas.microsoft.com/office/powerpoint/2010/main" val="17084303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31986-257F-D5DD-626B-F763CE8674DD}"/>
              </a:ext>
            </a:extLst>
          </p:cNvPr>
          <p:cNvSpPr>
            <a:spLocks noGrp="1"/>
          </p:cNvSpPr>
          <p:nvPr>
            <p:ph type="title"/>
          </p:nvPr>
        </p:nvSpPr>
        <p:spPr/>
        <p:txBody>
          <a:bodyPr/>
          <a:lstStyle/>
          <a:p>
            <a:r>
              <a:rPr lang="en-US" dirty="0"/>
              <a:t>Management and Treatment </a:t>
            </a:r>
          </a:p>
        </p:txBody>
      </p:sp>
      <p:sp>
        <p:nvSpPr>
          <p:cNvPr id="3" name="Content Placeholder 2">
            <a:extLst>
              <a:ext uri="{FF2B5EF4-FFF2-40B4-BE49-F238E27FC236}">
                <a16:creationId xmlns:a16="http://schemas.microsoft.com/office/drawing/2014/main" id="{516F86E0-51AE-4EAB-B8E8-F9D5D1644E78}"/>
              </a:ext>
            </a:extLst>
          </p:cNvPr>
          <p:cNvSpPr>
            <a:spLocks noGrp="1"/>
          </p:cNvSpPr>
          <p:nvPr>
            <p:ph idx="1"/>
          </p:nvPr>
        </p:nvSpPr>
        <p:spPr/>
        <p:txBody>
          <a:bodyPr>
            <a:normAutofit lnSpcReduction="10000"/>
          </a:bodyPr>
          <a:lstStyle/>
          <a:p>
            <a:r>
              <a:rPr lang="en-US" dirty="0">
                <a:solidFill>
                  <a:srgbClr val="FF0000"/>
                </a:solidFill>
              </a:rPr>
              <a:t>A. Immediate Safety Measures  High-Risk Patients:</a:t>
            </a:r>
          </a:p>
          <a:p>
            <a:r>
              <a:rPr lang="en-US" dirty="0"/>
              <a:t>Immediate psychiatric evaluation.</a:t>
            </a:r>
          </a:p>
          <a:p>
            <a:r>
              <a:rPr lang="en-US" dirty="0"/>
              <a:t>Possible hospitalization (voluntary or involuntary based on jurisdiction). Means Restriction </a:t>
            </a:r>
          </a:p>
          <a:p>
            <a:r>
              <a:rPr lang="en-US" dirty="0"/>
              <a:t>Counseling:   Remove or secure firearms, medications, and other potential tools.</a:t>
            </a:r>
          </a:p>
          <a:p>
            <a:r>
              <a:rPr lang="en-US" dirty="0"/>
              <a:t>Involvement of Support System: Engage family or friends with patient consent. </a:t>
            </a:r>
          </a:p>
          <a:p>
            <a:r>
              <a:rPr lang="en-US" dirty="0"/>
              <a:t>Emergency Protocols:  Call 911 or local emergency services for immediate danger.</a:t>
            </a:r>
          </a:p>
          <a:p>
            <a:endParaRPr lang="en-US" dirty="0"/>
          </a:p>
        </p:txBody>
      </p:sp>
    </p:spTree>
    <p:extLst>
      <p:ext uri="{BB962C8B-B14F-4D97-AF65-F5344CB8AC3E}">
        <p14:creationId xmlns:p14="http://schemas.microsoft.com/office/powerpoint/2010/main" val="9952564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EC0EA-6761-A23E-28FC-83C3F0E4B9BA}"/>
              </a:ext>
            </a:extLst>
          </p:cNvPr>
          <p:cNvSpPr>
            <a:spLocks noGrp="1"/>
          </p:cNvSpPr>
          <p:nvPr>
            <p:ph type="title"/>
          </p:nvPr>
        </p:nvSpPr>
        <p:spPr/>
        <p:txBody>
          <a:bodyPr/>
          <a:lstStyle/>
          <a:p>
            <a:r>
              <a:rPr lang="en-US" sz="2000" dirty="0"/>
              <a:t>C. Pharmacologic Considerations Treat underlying psychiatric conditions cautiously. </a:t>
            </a:r>
            <a:br>
              <a:rPr lang="en-US" sz="2000" dirty="0"/>
            </a:br>
            <a:endParaRPr lang="en-US" sz="2000" dirty="0"/>
          </a:p>
        </p:txBody>
      </p:sp>
      <p:sp>
        <p:nvSpPr>
          <p:cNvPr id="3" name="Content Placeholder 2">
            <a:extLst>
              <a:ext uri="{FF2B5EF4-FFF2-40B4-BE49-F238E27FC236}">
                <a16:creationId xmlns:a16="http://schemas.microsoft.com/office/drawing/2014/main" id="{A9D358F8-85F8-3952-4117-90759D422280}"/>
              </a:ext>
            </a:extLst>
          </p:cNvPr>
          <p:cNvSpPr>
            <a:spLocks noGrp="1"/>
          </p:cNvSpPr>
          <p:nvPr>
            <p:ph idx="1"/>
          </p:nvPr>
        </p:nvSpPr>
        <p:spPr/>
        <p:txBody>
          <a:bodyPr>
            <a:normAutofit/>
          </a:bodyPr>
          <a:lstStyle/>
          <a:p>
            <a:r>
              <a:rPr lang="en-US" dirty="0"/>
              <a:t>Avoid prescribing large quantities of medications with high overdose potential.</a:t>
            </a:r>
          </a:p>
          <a:p>
            <a:r>
              <a:rPr lang="en-US" dirty="0"/>
              <a:t>Monitor for increased suicidality when initiating antidepressants, especially in younger adults.</a:t>
            </a:r>
          </a:p>
          <a:p>
            <a:endParaRPr lang="en-US" dirty="0"/>
          </a:p>
          <a:p>
            <a:endParaRPr lang="en-US" dirty="0"/>
          </a:p>
        </p:txBody>
      </p:sp>
    </p:spTree>
    <p:extLst>
      <p:ext uri="{BB962C8B-B14F-4D97-AF65-F5344CB8AC3E}">
        <p14:creationId xmlns:p14="http://schemas.microsoft.com/office/powerpoint/2010/main" val="3604581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66970-2AAC-6811-EAD3-B153BF9F3E61}"/>
              </a:ext>
            </a:extLst>
          </p:cNvPr>
          <p:cNvSpPr>
            <a:spLocks noGrp="1"/>
          </p:cNvSpPr>
          <p:nvPr>
            <p:ph type="title"/>
          </p:nvPr>
        </p:nvSpPr>
        <p:spPr/>
        <p:txBody>
          <a:bodyPr/>
          <a:lstStyle/>
          <a:p>
            <a:r>
              <a:rPr lang="en-US" dirty="0"/>
              <a:t>🧠 1. Understanding Suicide Risk</a:t>
            </a:r>
            <a:br>
              <a:rPr lang="en-US" dirty="0"/>
            </a:br>
            <a:endParaRPr lang="en-US" dirty="0"/>
          </a:p>
        </p:txBody>
      </p:sp>
      <p:sp>
        <p:nvSpPr>
          <p:cNvPr id="3" name="Content Placeholder 2">
            <a:extLst>
              <a:ext uri="{FF2B5EF4-FFF2-40B4-BE49-F238E27FC236}">
                <a16:creationId xmlns:a16="http://schemas.microsoft.com/office/drawing/2014/main" id="{1F658F52-C444-DF4D-5296-E4702A75428B}"/>
              </a:ext>
            </a:extLst>
          </p:cNvPr>
          <p:cNvSpPr>
            <a:spLocks noGrp="1"/>
          </p:cNvSpPr>
          <p:nvPr>
            <p:ph idx="1"/>
          </p:nvPr>
        </p:nvSpPr>
        <p:spPr/>
        <p:txBody>
          <a:bodyPr>
            <a:normAutofit/>
          </a:bodyPr>
          <a:lstStyle/>
          <a:p>
            <a:pPr marL="0" indent="0">
              <a:buNone/>
            </a:pPr>
            <a:r>
              <a:rPr lang="en-US" dirty="0"/>
              <a:t>🔍 Epidemiology:</a:t>
            </a:r>
          </a:p>
          <a:p>
            <a:pPr marL="0" indent="0">
              <a:buNone/>
            </a:pPr>
            <a:endParaRPr lang="en-US" dirty="0"/>
          </a:p>
          <a:p>
            <a:pPr marL="0" indent="0">
              <a:buNone/>
            </a:pPr>
            <a:r>
              <a:rPr lang="en-US" dirty="0"/>
              <a:t>Suicidal thought: passive, active , with or without plan</a:t>
            </a:r>
          </a:p>
          <a:p>
            <a:pPr marL="0" indent="0">
              <a:buNone/>
            </a:pPr>
            <a:r>
              <a:rPr lang="en-US" dirty="0"/>
              <a:t>Suicidal attempt</a:t>
            </a:r>
          </a:p>
          <a:p>
            <a:pPr marL="0" indent="0">
              <a:buNone/>
            </a:pPr>
            <a:r>
              <a:rPr lang="en-US" dirty="0"/>
              <a:t>Suicidal death or completed suicide</a:t>
            </a:r>
          </a:p>
          <a:p>
            <a:endParaRPr lang="en-US" dirty="0"/>
          </a:p>
        </p:txBody>
      </p:sp>
    </p:spTree>
    <p:extLst>
      <p:ext uri="{BB962C8B-B14F-4D97-AF65-F5344CB8AC3E}">
        <p14:creationId xmlns:p14="http://schemas.microsoft.com/office/powerpoint/2010/main" val="19132100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E0C39-4D7B-316C-1199-397894A5E98C}"/>
              </a:ext>
            </a:extLst>
          </p:cNvPr>
          <p:cNvSpPr>
            <a:spLocks noGrp="1"/>
          </p:cNvSpPr>
          <p:nvPr>
            <p:ph type="title"/>
          </p:nvPr>
        </p:nvSpPr>
        <p:spPr/>
        <p:txBody>
          <a:bodyPr/>
          <a:lstStyle/>
          <a:p>
            <a:r>
              <a:rPr lang="en-US" sz="2400" dirty="0"/>
              <a:t>D. Psychotherapy Options</a:t>
            </a:r>
            <a:br>
              <a:rPr lang="en-US" sz="2400" dirty="0"/>
            </a:br>
            <a:endParaRPr lang="en-US" sz="2400" dirty="0"/>
          </a:p>
        </p:txBody>
      </p:sp>
      <p:sp>
        <p:nvSpPr>
          <p:cNvPr id="3" name="Content Placeholder 2">
            <a:extLst>
              <a:ext uri="{FF2B5EF4-FFF2-40B4-BE49-F238E27FC236}">
                <a16:creationId xmlns:a16="http://schemas.microsoft.com/office/drawing/2014/main" id="{2E389774-187B-300C-CD63-E48717A26060}"/>
              </a:ext>
            </a:extLst>
          </p:cNvPr>
          <p:cNvSpPr>
            <a:spLocks noGrp="1"/>
          </p:cNvSpPr>
          <p:nvPr>
            <p:ph idx="1"/>
          </p:nvPr>
        </p:nvSpPr>
        <p:spPr>
          <a:xfrm>
            <a:off x="1154954" y="2185851"/>
            <a:ext cx="8825659" cy="3833949"/>
          </a:xfrm>
        </p:spPr>
        <p:txBody>
          <a:bodyPr>
            <a:normAutofit/>
          </a:bodyPr>
          <a:lstStyle/>
          <a:p>
            <a:r>
              <a:rPr lang="en-US" dirty="0"/>
              <a:t>Cognitive Behavioral Therapy (CBT): Focuses on cognitive restructuring and behavioral activation.</a:t>
            </a:r>
          </a:p>
          <a:p>
            <a:r>
              <a:rPr lang="en-US" dirty="0"/>
              <a:t>Dialectical Behavior Therapy (DBT): Particularly effective for borderline personality disorder.  Crisis Intervention Therapy: Short-term strategies to stabilize acute crises.</a:t>
            </a:r>
          </a:p>
          <a:p>
            <a:endParaRPr lang="en-US" dirty="0"/>
          </a:p>
          <a:p>
            <a:r>
              <a:rPr lang="en-US" dirty="0">
                <a:solidFill>
                  <a:srgbClr val="FF0000"/>
                </a:solidFill>
              </a:rPr>
              <a:t>E. Legal and Ethical Considerations </a:t>
            </a:r>
          </a:p>
          <a:p>
            <a:r>
              <a:rPr lang="en-US" dirty="0"/>
              <a:t>Confidentiality: Limitations apply when there is a duty to protect the patient or others. </a:t>
            </a:r>
          </a:p>
          <a:p>
            <a:r>
              <a:rPr lang="en-US" dirty="0"/>
              <a:t>Documentation:  Thoroughly record assessments, decisions, safety plans, and discussions with patients and families.</a:t>
            </a:r>
          </a:p>
          <a:p>
            <a:endParaRPr lang="en-US" dirty="0"/>
          </a:p>
        </p:txBody>
      </p:sp>
    </p:spTree>
    <p:extLst>
      <p:ext uri="{BB962C8B-B14F-4D97-AF65-F5344CB8AC3E}">
        <p14:creationId xmlns:p14="http://schemas.microsoft.com/office/powerpoint/2010/main" val="3433348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834F1-259D-6EA6-8E8E-CEF8972DB9AD}"/>
              </a:ext>
            </a:extLst>
          </p:cNvPr>
          <p:cNvSpPr>
            <a:spLocks noGrp="1"/>
          </p:cNvSpPr>
          <p:nvPr>
            <p:ph type="title"/>
          </p:nvPr>
        </p:nvSpPr>
        <p:spPr/>
        <p:txBody>
          <a:bodyPr/>
          <a:lstStyle/>
          <a:p>
            <a:r>
              <a:rPr lang="en-US" dirty="0"/>
              <a:t>Duty to Warn: </a:t>
            </a:r>
          </a:p>
        </p:txBody>
      </p:sp>
      <p:sp>
        <p:nvSpPr>
          <p:cNvPr id="3" name="Content Placeholder 2">
            <a:extLst>
              <a:ext uri="{FF2B5EF4-FFF2-40B4-BE49-F238E27FC236}">
                <a16:creationId xmlns:a16="http://schemas.microsoft.com/office/drawing/2014/main" id="{271010EB-6729-24FE-3DEC-14C431C20984}"/>
              </a:ext>
            </a:extLst>
          </p:cNvPr>
          <p:cNvSpPr>
            <a:spLocks noGrp="1"/>
          </p:cNvSpPr>
          <p:nvPr>
            <p:ph idx="1"/>
          </p:nvPr>
        </p:nvSpPr>
        <p:spPr/>
        <p:txBody>
          <a:bodyPr>
            <a:normAutofit fontScale="62500" lnSpcReduction="20000"/>
          </a:bodyPr>
          <a:lstStyle/>
          <a:p>
            <a:r>
              <a:rPr lang="en-US" dirty="0"/>
              <a:t>In the United States4. No Nationwide Mandatory Reporting Law Unlike child abuse or elder abuse,  the laws regarding mandatory reporting of suicidal patients vary by state. </a:t>
            </a:r>
          </a:p>
          <a:p>
            <a:r>
              <a:rPr lang="en-US" dirty="0">
                <a:solidFill>
                  <a:srgbClr val="FF0000"/>
                </a:solidFill>
              </a:rPr>
              <a:t>General principles apply across most states:</a:t>
            </a:r>
          </a:p>
          <a:p>
            <a:r>
              <a:rPr lang="en-US" dirty="0"/>
              <a:t>1. Duty to Protect: Physicians typically do not have a legal obligation to report suicidal patients to authorities unless there is imminent risk of harm</a:t>
            </a:r>
            <a:r>
              <a:rPr lang="en-US" dirty="0">
                <a:solidFill>
                  <a:srgbClr val="FF0000"/>
                </a:solidFill>
                <a:highlight>
                  <a:srgbClr val="FFFF00"/>
                </a:highlight>
              </a:rPr>
              <a:t>. The priority is to ensure patient safety through hospitalization, referral, or other appropriate interventions.</a:t>
            </a:r>
          </a:p>
          <a:p>
            <a:r>
              <a:rPr lang="en-US" dirty="0"/>
              <a:t>2. States with Involuntary Commitment Laws for Suicide Risk All U.S. states have some form of involuntary commitment law allowing healthcare providers to detain individuals who pose an immediate risk to themselves. </a:t>
            </a:r>
          </a:p>
          <a:p>
            <a:r>
              <a:rPr lang="en-US" dirty="0"/>
              <a:t>California: 5150 hold (72-hour psychiatric hold for danger to self/others)</a:t>
            </a:r>
          </a:p>
          <a:p>
            <a:r>
              <a:rPr lang="en-US" dirty="0"/>
              <a:t>New York: Mental Hygiene Law §9.39 (Emergency admission for immediate danger)</a:t>
            </a:r>
          </a:p>
          <a:p>
            <a:r>
              <a:rPr lang="en-US" dirty="0"/>
              <a:t>3. Confidentiality and Exceptions HIPAA (Federal Law): Generally protects patient confidentiality, but physicians can disclose suicidal intent without patient consent if necessary to prevent serious harm.</a:t>
            </a:r>
          </a:p>
          <a:p>
            <a:r>
              <a:rPr lang="en-US" dirty="0"/>
              <a:t>Some states require or encourage reporting to: Family members or guardians (especially for minors) Mental health crisis teams Law enforcement (in cases involving weapons, threats, or danger to others)</a:t>
            </a:r>
          </a:p>
          <a:p>
            <a:r>
              <a:rPr lang="en-US" dirty="0"/>
              <a:t>Some states may require reporting if the patient is part of a vulnerable population (e.g., minors, individuals under guardianship).</a:t>
            </a:r>
          </a:p>
        </p:txBody>
      </p:sp>
    </p:spTree>
    <p:extLst>
      <p:ext uri="{BB962C8B-B14F-4D97-AF65-F5344CB8AC3E}">
        <p14:creationId xmlns:p14="http://schemas.microsoft.com/office/powerpoint/2010/main" val="2099223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48A4C-932E-6A14-5C33-336A6D239763}"/>
              </a:ext>
            </a:extLst>
          </p:cNvPr>
          <p:cNvSpPr>
            <a:spLocks noGrp="1"/>
          </p:cNvSpPr>
          <p:nvPr>
            <p:ph type="title"/>
          </p:nvPr>
        </p:nvSpPr>
        <p:spPr/>
        <p:txBody>
          <a:bodyPr>
            <a:normAutofit fontScale="90000"/>
          </a:bodyPr>
          <a:lstStyle/>
          <a:p>
            <a:r>
              <a:rPr lang="en-US" dirty="0"/>
              <a:t>🦺 3. Immediate Management and Safety Planning</a:t>
            </a:r>
            <a:br>
              <a:rPr lang="en-US" dirty="0"/>
            </a:br>
            <a:endParaRPr lang="en-US" dirty="0"/>
          </a:p>
        </p:txBody>
      </p:sp>
      <p:sp>
        <p:nvSpPr>
          <p:cNvPr id="3" name="Content Placeholder 2">
            <a:extLst>
              <a:ext uri="{FF2B5EF4-FFF2-40B4-BE49-F238E27FC236}">
                <a16:creationId xmlns:a16="http://schemas.microsoft.com/office/drawing/2014/main" id="{2A235434-84B2-CA6A-733C-D89966575C11}"/>
              </a:ext>
            </a:extLst>
          </p:cNvPr>
          <p:cNvSpPr>
            <a:spLocks noGrp="1"/>
          </p:cNvSpPr>
          <p:nvPr>
            <p:ph idx="1"/>
          </p:nvPr>
        </p:nvSpPr>
        <p:spPr/>
        <p:txBody>
          <a:bodyPr/>
          <a:lstStyle/>
          <a:p>
            <a:r>
              <a:rPr lang="en-US" dirty="0"/>
              <a:t>🚨 When to Hospitalize:</a:t>
            </a:r>
          </a:p>
          <a:p>
            <a:r>
              <a:rPr lang="en-US" dirty="0"/>
              <a:t>✅ Active plan with intent and means</a:t>
            </a:r>
          </a:p>
          <a:p>
            <a:r>
              <a:rPr lang="en-US" dirty="0"/>
              <a:t>✅ Recent suicide attempt</a:t>
            </a:r>
          </a:p>
          <a:p>
            <a:r>
              <a:rPr lang="en-US" dirty="0"/>
              <a:t>✅ Severe psychiatric symptoms (e.g., psychosis, mania)</a:t>
            </a:r>
          </a:p>
          <a:p>
            <a:r>
              <a:rPr lang="en-US" dirty="0"/>
              <a:t>✅ Lack of social support or inability to ensure safety</a:t>
            </a:r>
          </a:p>
          <a:p>
            <a:endParaRPr lang="en-US" dirty="0"/>
          </a:p>
        </p:txBody>
      </p:sp>
    </p:spTree>
    <p:extLst>
      <p:ext uri="{BB962C8B-B14F-4D97-AF65-F5344CB8AC3E}">
        <p14:creationId xmlns:p14="http://schemas.microsoft.com/office/powerpoint/2010/main" val="38544187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FC348-D652-8D04-ED89-E9FF76FC1B6E}"/>
              </a:ext>
            </a:extLst>
          </p:cNvPr>
          <p:cNvSpPr>
            <a:spLocks noGrp="1"/>
          </p:cNvSpPr>
          <p:nvPr>
            <p:ph type="title"/>
          </p:nvPr>
        </p:nvSpPr>
        <p:spPr/>
        <p:txBody>
          <a:bodyPr>
            <a:normAutofit fontScale="90000"/>
          </a:bodyPr>
          <a:lstStyle/>
          <a:p>
            <a:r>
              <a:rPr lang="en-US" dirty="0"/>
              <a:t>🛡️ Safety Planning Intervention: (Not just a "no-suicide contract")</a:t>
            </a:r>
            <a:br>
              <a:rPr lang="en-US" dirty="0"/>
            </a:br>
            <a:endParaRPr lang="en-US" dirty="0"/>
          </a:p>
        </p:txBody>
      </p:sp>
      <p:sp>
        <p:nvSpPr>
          <p:cNvPr id="3" name="Content Placeholder 2">
            <a:extLst>
              <a:ext uri="{FF2B5EF4-FFF2-40B4-BE49-F238E27FC236}">
                <a16:creationId xmlns:a16="http://schemas.microsoft.com/office/drawing/2014/main" id="{A4DEA010-B643-BDF9-95FB-B4C3ECCBCF59}"/>
              </a:ext>
            </a:extLst>
          </p:cNvPr>
          <p:cNvSpPr>
            <a:spLocks noGrp="1"/>
          </p:cNvSpPr>
          <p:nvPr>
            <p:ph idx="1"/>
          </p:nvPr>
        </p:nvSpPr>
        <p:spPr/>
        <p:txBody>
          <a:bodyPr>
            <a:normAutofit/>
          </a:bodyPr>
          <a:lstStyle/>
          <a:p>
            <a:r>
              <a:rPr lang="en-US" dirty="0"/>
              <a:t>1.	Identify warning signs</a:t>
            </a:r>
          </a:p>
          <a:p>
            <a:r>
              <a:rPr lang="en-US" dirty="0"/>
              <a:t>2.	Develop coping strategies (e.g., distraction, relaxation)</a:t>
            </a:r>
          </a:p>
          <a:p>
            <a:r>
              <a:rPr lang="en-US" dirty="0"/>
              <a:t>3.	List social supports (friends, family, crisis lines)</a:t>
            </a:r>
          </a:p>
          <a:p>
            <a:r>
              <a:rPr lang="en-US" dirty="0"/>
              <a:t>4.	Provide emergency contacts</a:t>
            </a:r>
          </a:p>
          <a:p>
            <a:r>
              <a:rPr lang="en-US" dirty="0"/>
              <a:t>5.	Reduce access to lethal means (firearms, medications)</a:t>
            </a:r>
          </a:p>
          <a:p>
            <a:r>
              <a:rPr lang="en-US" dirty="0"/>
              <a:t>📞 Emergency Contacts:</a:t>
            </a:r>
          </a:p>
          <a:p>
            <a:r>
              <a:rPr lang="en-US" dirty="0"/>
              <a:t>•	988 Suicide &amp; Crisis Lifeline (U.S.)</a:t>
            </a:r>
          </a:p>
          <a:p>
            <a:r>
              <a:rPr lang="en-US" dirty="0"/>
              <a:t>•	Local emergency services (911 if immediate danger)</a:t>
            </a:r>
          </a:p>
          <a:p>
            <a:endParaRPr lang="en-US" dirty="0"/>
          </a:p>
        </p:txBody>
      </p:sp>
    </p:spTree>
    <p:extLst>
      <p:ext uri="{BB962C8B-B14F-4D97-AF65-F5344CB8AC3E}">
        <p14:creationId xmlns:p14="http://schemas.microsoft.com/office/powerpoint/2010/main" val="2281668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E5B6-9563-C4D7-1462-571F8773ACC2}"/>
              </a:ext>
            </a:extLst>
          </p:cNvPr>
          <p:cNvSpPr>
            <a:spLocks noGrp="1"/>
          </p:cNvSpPr>
          <p:nvPr>
            <p:ph type="title"/>
          </p:nvPr>
        </p:nvSpPr>
        <p:spPr/>
        <p:txBody>
          <a:bodyPr/>
          <a:lstStyle/>
          <a:p>
            <a:r>
              <a:rPr lang="en-US" dirty="0"/>
              <a:t>Comprehensive Risk Assessment Components</a:t>
            </a:r>
          </a:p>
        </p:txBody>
      </p:sp>
      <p:sp>
        <p:nvSpPr>
          <p:cNvPr id="3" name="Content Placeholder 2">
            <a:extLst>
              <a:ext uri="{FF2B5EF4-FFF2-40B4-BE49-F238E27FC236}">
                <a16:creationId xmlns:a16="http://schemas.microsoft.com/office/drawing/2014/main" id="{706BEC2B-3868-7E8A-18EF-CECDEE40F2ED}"/>
              </a:ext>
            </a:extLst>
          </p:cNvPr>
          <p:cNvSpPr>
            <a:spLocks noGrp="1"/>
          </p:cNvSpPr>
          <p:nvPr>
            <p:ph idx="1"/>
          </p:nvPr>
        </p:nvSpPr>
        <p:spPr/>
        <p:txBody>
          <a:bodyPr/>
          <a:lstStyle/>
          <a:p>
            <a:r>
              <a:rPr lang="en-US" dirty="0"/>
              <a:t>Ideation: Frequency, duration, and intensity of suicidal thoughts. </a:t>
            </a:r>
          </a:p>
          <a:p>
            <a:r>
              <a:rPr lang="en-US" dirty="0"/>
              <a:t>Plan:  Specificity: "Do you have a specific plan?“</a:t>
            </a:r>
          </a:p>
          <a:p>
            <a:r>
              <a:rPr lang="en-US" dirty="0"/>
              <a:t>Lethality: Assess if the plan could be fatal.</a:t>
            </a:r>
          </a:p>
          <a:p>
            <a:r>
              <a:rPr lang="en-US" dirty="0"/>
              <a:t>Access: Determine if the patient has means to carry out the plan.  </a:t>
            </a:r>
          </a:p>
          <a:p>
            <a:r>
              <a:rPr lang="en-US" dirty="0"/>
              <a:t>Intent: Explore if the patient intends to act on the plan or thoughts.  </a:t>
            </a:r>
          </a:p>
          <a:p>
            <a:r>
              <a:rPr lang="en-US" dirty="0"/>
              <a:t>Protective Factors:  Family and social support, Religious or cultural beliefs against suicide, Future-oriented thinking and responsibilities (e.g., children, pets)</a:t>
            </a:r>
          </a:p>
        </p:txBody>
      </p:sp>
    </p:spTree>
    <p:extLst>
      <p:ext uri="{BB962C8B-B14F-4D97-AF65-F5344CB8AC3E}">
        <p14:creationId xmlns:p14="http://schemas.microsoft.com/office/powerpoint/2010/main" val="40178964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FCB876-DC91-838B-F86C-AA0A40266B3F}"/>
              </a:ext>
            </a:extLst>
          </p:cNvPr>
          <p:cNvSpPr>
            <a:spLocks noGrp="1"/>
          </p:cNvSpPr>
          <p:nvPr>
            <p:ph idx="1"/>
          </p:nvPr>
        </p:nvSpPr>
        <p:spPr>
          <a:xfrm>
            <a:off x="1154954" y="2542903"/>
            <a:ext cx="8825659" cy="3476897"/>
          </a:xfrm>
        </p:spPr>
        <p:txBody>
          <a:bodyPr>
            <a:normAutofit fontScale="85000" lnSpcReduction="10000"/>
          </a:bodyPr>
          <a:lstStyle/>
          <a:p>
            <a:r>
              <a:rPr lang="en-US" dirty="0"/>
              <a:t>Pharmacological treatment plays a crucial role in reducing suicidal ideation and preventing suicide attempts, particularly in patients with psychiatric disorders.</a:t>
            </a:r>
          </a:p>
          <a:p>
            <a:r>
              <a:rPr lang="en-US" dirty="0"/>
              <a:t>1. </a:t>
            </a:r>
            <a:r>
              <a:rPr lang="en-US" dirty="0">
                <a:highlight>
                  <a:srgbClr val="FFFF00"/>
                </a:highlight>
              </a:rPr>
              <a:t>Lithium </a:t>
            </a:r>
            <a:r>
              <a:rPr lang="en-US" dirty="0"/>
              <a:t>(For Bipolar Disorder &amp; Depression)💊 Mechanism: Mood stabilizer with anti-suicidal properties independent of its mood-stabilizing effects.</a:t>
            </a:r>
          </a:p>
          <a:p>
            <a:r>
              <a:rPr lang="en-US" dirty="0"/>
              <a:t>✅ Evidence: Studies show a 60–80% reduction in suicide risk in patients with bipolar disorder and recurrent depression.  Long-term lithium use reduces impulsivity and aggression.</a:t>
            </a:r>
          </a:p>
          <a:p>
            <a:r>
              <a:rPr lang="en-US" dirty="0"/>
              <a:t>2. </a:t>
            </a:r>
            <a:r>
              <a:rPr lang="en-US" dirty="0">
                <a:highlight>
                  <a:srgbClr val="FFFF00"/>
                </a:highlight>
              </a:rPr>
              <a:t>Clozapine</a:t>
            </a:r>
            <a:r>
              <a:rPr lang="en-US" dirty="0"/>
              <a:t> (For Schizophrenia &amp; Schizoaffective Disorder)💊 Mechanism: Atypical antipsychotic with unique anti-suicidal effects.</a:t>
            </a:r>
          </a:p>
          <a:p>
            <a:r>
              <a:rPr lang="en-US" dirty="0"/>
              <a:t>✅ Evidence: The only FDA-approved medication to reduce suicide risk in </a:t>
            </a:r>
            <a:r>
              <a:rPr lang="en-US" dirty="0" err="1"/>
              <a:t>schizophrenia.Clinical</a:t>
            </a:r>
            <a:r>
              <a:rPr lang="en-US" dirty="0"/>
              <a:t> trials (e.g., the </a:t>
            </a:r>
            <a:r>
              <a:rPr lang="en-US" dirty="0" err="1"/>
              <a:t>InterSePT</a:t>
            </a:r>
            <a:r>
              <a:rPr lang="en-US" dirty="0"/>
              <a:t> study) show a significant decrease in suicidal behavior compared to other antipsychotics.</a:t>
            </a:r>
          </a:p>
          <a:p>
            <a:r>
              <a:rPr lang="en-US" dirty="0"/>
              <a:t>🚨 Precautions: Risk of agranulocytosis</a:t>
            </a:r>
          </a:p>
        </p:txBody>
      </p:sp>
      <p:sp>
        <p:nvSpPr>
          <p:cNvPr id="5" name="Title 4">
            <a:extLst>
              <a:ext uri="{FF2B5EF4-FFF2-40B4-BE49-F238E27FC236}">
                <a16:creationId xmlns:a16="http://schemas.microsoft.com/office/drawing/2014/main" id="{0AF046D9-353B-1184-A4AA-67602379EFB4}"/>
              </a:ext>
            </a:extLst>
          </p:cNvPr>
          <p:cNvSpPr>
            <a:spLocks noGrp="1"/>
          </p:cNvSpPr>
          <p:nvPr>
            <p:ph type="title"/>
          </p:nvPr>
        </p:nvSpPr>
        <p:spPr/>
        <p:txBody>
          <a:bodyPr/>
          <a:lstStyle/>
          <a:p>
            <a:r>
              <a:rPr lang="en-US" dirty="0"/>
              <a:t>Medication Treatment for Suicide Prevention</a:t>
            </a:r>
          </a:p>
        </p:txBody>
      </p:sp>
    </p:spTree>
    <p:extLst>
      <p:ext uri="{BB962C8B-B14F-4D97-AF65-F5344CB8AC3E}">
        <p14:creationId xmlns:p14="http://schemas.microsoft.com/office/powerpoint/2010/main" val="4855430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EE5E5-D6A9-7024-2CF5-D968EFA12279}"/>
              </a:ext>
            </a:extLst>
          </p:cNvPr>
          <p:cNvSpPr>
            <a:spLocks noGrp="1"/>
          </p:cNvSpPr>
          <p:nvPr>
            <p:ph type="title"/>
          </p:nvPr>
        </p:nvSpPr>
        <p:spPr/>
        <p:txBody>
          <a:bodyPr/>
          <a:lstStyle/>
          <a:p>
            <a:r>
              <a:rPr lang="en-US" dirty="0"/>
              <a:t>0c</a:t>
            </a:r>
          </a:p>
        </p:txBody>
      </p:sp>
      <p:sp>
        <p:nvSpPr>
          <p:cNvPr id="3" name="Content Placeholder 2">
            <a:extLst>
              <a:ext uri="{FF2B5EF4-FFF2-40B4-BE49-F238E27FC236}">
                <a16:creationId xmlns:a16="http://schemas.microsoft.com/office/drawing/2014/main" id="{8522D1E1-5960-4EAF-C55B-F331A9CB7F48}"/>
              </a:ext>
            </a:extLst>
          </p:cNvPr>
          <p:cNvSpPr>
            <a:spLocks noGrp="1"/>
          </p:cNvSpPr>
          <p:nvPr>
            <p:ph idx="1"/>
          </p:nvPr>
        </p:nvSpPr>
        <p:spPr/>
        <p:txBody>
          <a:bodyPr>
            <a:normAutofit fontScale="92500"/>
          </a:bodyPr>
          <a:lstStyle/>
          <a:p>
            <a:r>
              <a:rPr lang="en-US" dirty="0"/>
              <a:t>3. </a:t>
            </a:r>
            <a:r>
              <a:rPr lang="en-US" dirty="0">
                <a:highlight>
                  <a:srgbClr val="FFFF00"/>
                </a:highlight>
              </a:rPr>
              <a:t>Selective Serotonin Reuptake Inhibitors (SSRIs).</a:t>
            </a:r>
            <a:r>
              <a:rPr lang="en-US" dirty="0"/>
              <a:t>✅ </a:t>
            </a:r>
            <a:r>
              <a:rPr lang="en-US" dirty="0" err="1"/>
              <a:t>Evidence:Effective</a:t>
            </a:r>
            <a:r>
              <a:rPr lang="en-US" dirty="0"/>
              <a:t> in treating major depressive disorder (MDD),.Studies show that fluoxetine (Prozac) and sertraline (Zoloft) are linked to reduced suicide rates in adolescents and adults.</a:t>
            </a:r>
          </a:p>
          <a:p>
            <a:r>
              <a:rPr lang="en-US" dirty="0"/>
              <a:t>.4. </a:t>
            </a:r>
            <a:r>
              <a:rPr lang="en-US" dirty="0">
                <a:highlight>
                  <a:srgbClr val="FFFF00"/>
                </a:highlight>
              </a:rPr>
              <a:t>Ketamine &amp; </a:t>
            </a:r>
            <a:r>
              <a:rPr lang="en-US" dirty="0" err="1">
                <a:highlight>
                  <a:srgbClr val="FFFF00"/>
                </a:highlight>
              </a:rPr>
              <a:t>Esketamine</a:t>
            </a:r>
            <a:r>
              <a:rPr lang="en-US" dirty="0">
                <a:highlight>
                  <a:srgbClr val="FFFF00"/>
                </a:highlight>
              </a:rPr>
              <a:t> </a:t>
            </a:r>
            <a:r>
              <a:rPr lang="en-US" dirty="0"/>
              <a:t>(For Treatment-Resistant Depression &amp; Acute Suicidal Ideation)</a:t>
            </a:r>
          </a:p>
          <a:p>
            <a:r>
              <a:rPr lang="en-US" dirty="0"/>
              <a:t>💉 Mechanism: NMDA receptor antagonist; rapidly reduces suicidal thoughts</a:t>
            </a:r>
          </a:p>
          <a:p>
            <a:r>
              <a:rPr lang="en-US" dirty="0"/>
              <a:t>.✅ </a:t>
            </a:r>
            <a:r>
              <a:rPr lang="en-US" dirty="0" err="1"/>
              <a:t>Evidence:Ketamine</a:t>
            </a:r>
            <a:r>
              <a:rPr lang="en-US" dirty="0"/>
              <a:t> (IV infusion): Rapid reduction in suicidal ideation within hours, lasting for days. </a:t>
            </a:r>
            <a:r>
              <a:rPr lang="en-US" dirty="0" err="1"/>
              <a:t>Esketamine</a:t>
            </a:r>
            <a:r>
              <a:rPr lang="en-US" dirty="0"/>
              <a:t> (</a:t>
            </a:r>
            <a:r>
              <a:rPr lang="en-US" dirty="0" err="1"/>
              <a:t>Spravato</a:t>
            </a:r>
            <a:r>
              <a:rPr lang="en-US" dirty="0"/>
              <a:t>, nasal spray): FDA-approved for acute suicidal ideation in MDD.🚨 Precautions: Requires monitored administration due to dissociative side effects and potential for misuse</a:t>
            </a:r>
          </a:p>
          <a:p>
            <a:endParaRPr lang="en-US" dirty="0"/>
          </a:p>
        </p:txBody>
      </p:sp>
    </p:spTree>
    <p:extLst>
      <p:ext uri="{BB962C8B-B14F-4D97-AF65-F5344CB8AC3E}">
        <p14:creationId xmlns:p14="http://schemas.microsoft.com/office/powerpoint/2010/main" val="13276376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A7245-634E-1A47-5C30-4EF2CFD203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B2FC9D0-DE7D-1DF2-B959-154A0B825630}"/>
              </a:ext>
            </a:extLst>
          </p:cNvPr>
          <p:cNvSpPr>
            <a:spLocks noGrp="1"/>
          </p:cNvSpPr>
          <p:nvPr>
            <p:ph idx="1"/>
          </p:nvPr>
        </p:nvSpPr>
        <p:spPr/>
        <p:txBody>
          <a:bodyPr>
            <a:normAutofit lnSpcReduction="10000"/>
          </a:bodyPr>
          <a:lstStyle/>
          <a:p>
            <a:r>
              <a:rPr lang="en-US" dirty="0"/>
              <a:t>5. Antidepressants (Non-SSRI)✅ Venlafaxine (Effexor), Duloxetine (Cymbalta) (SNRIs)Used when SSRIs are ineffective. Be cautious in early treatment (may increase suicidal thoughts).✅ Mirtazapine (Remeron)Effective for depression with insomnia or weight loss. .Less risk of increasing suicidal thoughts compared to SSRIs.✅ Bupropion (Wellbutrin)Used for depression, but avoid in patients with high suicide risk due to potential for increased agitation.</a:t>
            </a:r>
          </a:p>
          <a:p>
            <a:r>
              <a:rPr lang="en-US" dirty="0"/>
              <a:t>6. Anti-Anxiety &amp; Sedative Medications (For Acute Agitation)✅ Benzodiazepines (e.g., Lorazepam, Clonazepam)Used short-term for acute anxiety or agitation.</a:t>
            </a:r>
          </a:p>
          <a:p>
            <a:r>
              <a:rPr lang="en-US" dirty="0"/>
              <a:t>7 Atypical Antipsychotics (e.g., Quetiapine, Olanzapine)Used for agitation and mood stabilization in high-risk patients.</a:t>
            </a:r>
          </a:p>
          <a:p>
            <a:endParaRPr lang="en-US" dirty="0"/>
          </a:p>
        </p:txBody>
      </p:sp>
    </p:spTree>
    <p:extLst>
      <p:ext uri="{BB962C8B-B14F-4D97-AF65-F5344CB8AC3E}">
        <p14:creationId xmlns:p14="http://schemas.microsoft.com/office/powerpoint/2010/main" val="2701253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62636-D1CB-C8BB-F9C9-652582CA010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C796B78-7295-DE53-C1F4-B5B06665FA26}"/>
              </a:ext>
            </a:extLst>
          </p:cNvPr>
          <p:cNvSpPr>
            <a:spLocks noGrp="1"/>
          </p:cNvSpPr>
          <p:nvPr>
            <p:ph idx="1"/>
          </p:nvPr>
        </p:nvSpPr>
        <p:spPr/>
        <p:txBody>
          <a:bodyPr/>
          <a:lstStyle/>
          <a:p>
            <a:r>
              <a:rPr lang="en-US" dirty="0"/>
              <a:t>1. The Case of Actor Matthew Perry in October 2023, actor Matthew Perry, renowned for his role in "Friends," tragically passed away due to acute ketamine toxicity. Perry had been undergoing ketamine therapy for depression, but investigations revealed that he received 27 unauthorized ketamine injections over three days, administered by his assistant, leading to his accidental overdose. This case underscores the potential dangers of unsupervised ketamine administration and the importance of adhering to medical guidelines.</a:t>
            </a:r>
          </a:p>
        </p:txBody>
      </p:sp>
    </p:spTree>
    <p:extLst>
      <p:ext uri="{BB962C8B-B14F-4D97-AF65-F5344CB8AC3E}">
        <p14:creationId xmlns:p14="http://schemas.microsoft.com/office/powerpoint/2010/main" val="37084013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A46FB-77EF-76AC-3BF8-52D9757FA793}"/>
              </a:ext>
            </a:extLst>
          </p:cNvPr>
          <p:cNvSpPr>
            <a:spLocks noGrp="1"/>
          </p:cNvSpPr>
          <p:nvPr>
            <p:ph type="title"/>
          </p:nvPr>
        </p:nvSpPr>
        <p:spPr/>
        <p:txBody>
          <a:bodyPr/>
          <a:lstStyle/>
          <a:p>
            <a:r>
              <a:rPr lang="en-US" dirty="0"/>
              <a:t>🧠 Non-Pharmacological:</a:t>
            </a:r>
            <a:br>
              <a:rPr lang="en-US" dirty="0"/>
            </a:br>
            <a:endParaRPr lang="en-US" dirty="0"/>
          </a:p>
        </p:txBody>
      </p:sp>
      <p:sp>
        <p:nvSpPr>
          <p:cNvPr id="3" name="Content Placeholder 2">
            <a:extLst>
              <a:ext uri="{FF2B5EF4-FFF2-40B4-BE49-F238E27FC236}">
                <a16:creationId xmlns:a16="http://schemas.microsoft.com/office/drawing/2014/main" id="{0050F5B4-36D6-C31D-B35D-7F1250917577}"/>
              </a:ext>
            </a:extLst>
          </p:cNvPr>
          <p:cNvSpPr>
            <a:spLocks noGrp="1"/>
          </p:cNvSpPr>
          <p:nvPr>
            <p:ph idx="1"/>
          </p:nvPr>
        </p:nvSpPr>
        <p:spPr/>
        <p:txBody>
          <a:bodyPr/>
          <a:lstStyle/>
          <a:p>
            <a:r>
              <a:rPr lang="en-US" dirty="0"/>
              <a:t>•	Psychotherapy: Cognitive Behavioral Therapy (CBT), Dialectical Behavior Therapy (DBT) for chronic suicidality.</a:t>
            </a:r>
          </a:p>
          <a:p>
            <a:r>
              <a:rPr lang="en-US" dirty="0"/>
              <a:t>•	Electroconvulsive Therapy (ECT): For severe, treatment-resistant depression with high suicide risk.</a:t>
            </a:r>
          </a:p>
          <a:p>
            <a:endParaRPr lang="en-US" dirty="0"/>
          </a:p>
        </p:txBody>
      </p:sp>
    </p:spTree>
    <p:extLst>
      <p:ext uri="{BB962C8B-B14F-4D97-AF65-F5344CB8AC3E}">
        <p14:creationId xmlns:p14="http://schemas.microsoft.com/office/powerpoint/2010/main" val="587349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06BA-8FE0-2AF8-9C80-2390374FF83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ADE41C3-5F81-429A-0429-CED84773F460}"/>
              </a:ext>
            </a:extLst>
          </p:cNvPr>
          <p:cNvSpPr>
            <a:spLocks noGrp="1"/>
          </p:cNvSpPr>
          <p:nvPr>
            <p:ph idx="1"/>
          </p:nvPr>
        </p:nvSpPr>
        <p:spPr/>
        <p:txBody>
          <a:bodyPr/>
          <a:lstStyle/>
          <a:p>
            <a:r>
              <a:rPr lang="en-US" dirty="0"/>
              <a:t>Over 700,000 people die by suicide annually worldwide (WHO, 2023).</a:t>
            </a:r>
          </a:p>
          <a:p>
            <a:r>
              <a:rPr lang="en-US" dirty="0"/>
              <a:t>Annual Deaths in USA: In 2022, over 49,000 individuals died by suicide, equating to one death every 11 minutes. </a:t>
            </a:r>
          </a:p>
          <a:p>
            <a:r>
              <a:rPr lang="en-US" dirty="0"/>
              <a:t>In the U.S., suicide is the 10th leading cause of death, with significant rises among certain populations (e.g., veterans, adolescents, elderly).</a:t>
            </a:r>
          </a:p>
          <a:p>
            <a:endParaRPr lang="en-US" dirty="0"/>
          </a:p>
        </p:txBody>
      </p:sp>
    </p:spTree>
    <p:extLst>
      <p:ext uri="{BB962C8B-B14F-4D97-AF65-F5344CB8AC3E}">
        <p14:creationId xmlns:p14="http://schemas.microsoft.com/office/powerpoint/2010/main" val="37546073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4E38-2031-AAAE-B7F0-B146792F6D26}"/>
              </a:ext>
            </a:extLst>
          </p:cNvPr>
          <p:cNvSpPr>
            <a:spLocks noGrp="1"/>
          </p:cNvSpPr>
          <p:nvPr>
            <p:ph type="title"/>
          </p:nvPr>
        </p:nvSpPr>
        <p:spPr/>
        <p:txBody>
          <a:bodyPr/>
          <a:lstStyle/>
          <a:p>
            <a:r>
              <a:rPr lang="en-US" dirty="0"/>
              <a:t>🏥 6. Practical Case Scenarios</a:t>
            </a:r>
            <a:br>
              <a:rPr lang="en-US" dirty="0"/>
            </a:br>
            <a:endParaRPr lang="en-US" dirty="0"/>
          </a:p>
        </p:txBody>
      </p:sp>
      <p:sp>
        <p:nvSpPr>
          <p:cNvPr id="3" name="Content Placeholder 2">
            <a:extLst>
              <a:ext uri="{FF2B5EF4-FFF2-40B4-BE49-F238E27FC236}">
                <a16:creationId xmlns:a16="http://schemas.microsoft.com/office/drawing/2014/main" id="{F7F051A9-865F-EC09-DD14-F48C65C21199}"/>
              </a:ext>
            </a:extLst>
          </p:cNvPr>
          <p:cNvSpPr>
            <a:spLocks noGrp="1"/>
          </p:cNvSpPr>
          <p:nvPr>
            <p:ph idx="1"/>
          </p:nvPr>
        </p:nvSpPr>
        <p:spPr/>
        <p:txBody>
          <a:bodyPr>
            <a:normAutofit fontScale="85000" lnSpcReduction="10000"/>
          </a:bodyPr>
          <a:lstStyle/>
          <a:p>
            <a:r>
              <a:rPr lang="en-US" dirty="0"/>
              <a:t>📝 Case 1:</a:t>
            </a:r>
          </a:p>
          <a:p>
            <a:r>
              <a:rPr lang="en-US" dirty="0"/>
              <a:t>•	45-year-old male with new-onset depression after job loss.</a:t>
            </a:r>
          </a:p>
          <a:p>
            <a:r>
              <a:rPr lang="en-US" dirty="0"/>
              <a:t>•	Reports occasional thoughts of “wanting to disappear” but denies plan or intent.</a:t>
            </a:r>
          </a:p>
          <a:p>
            <a:r>
              <a:rPr lang="en-US" dirty="0"/>
              <a:t>•	Management: Safety planning, initiate antidepressant, refer to therapy, arrange close follow-up.</a:t>
            </a:r>
          </a:p>
          <a:p>
            <a:r>
              <a:rPr lang="en-US" dirty="0"/>
              <a:t>🚑 Case 2:</a:t>
            </a:r>
          </a:p>
          <a:p>
            <a:r>
              <a:rPr lang="en-US" dirty="0"/>
              <a:t>•	70-year-old female with chronic pain and recent overdose attempt.</a:t>
            </a:r>
          </a:p>
          <a:p>
            <a:r>
              <a:rPr lang="en-US" dirty="0"/>
              <a:t>•	Expresses hopelessness and “no reason to live.”</a:t>
            </a:r>
          </a:p>
          <a:p>
            <a:r>
              <a:rPr lang="en-US" dirty="0"/>
              <a:t>•	Management: Emergency hospitalization, psychiatric evaluation, address pain management.</a:t>
            </a:r>
          </a:p>
          <a:p>
            <a:r>
              <a:rPr lang="en-US" dirty="0"/>
              <a:t>________________________________________</a:t>
            </a:r>
          </a:p>
          <a:p>
            <a:endParaRPr lang="en-US" dirty="0"/>
          </a:p>
        </p:txBody>
      </p:sp>
    </p:spTree>
    <p:extLst>
      <p:ext uri="{BB962C8B-B14F-4D97-AF65-F5344CB8AC3E}">
        <p14:creationId xmlns:p14="http://schemas.microsoft.com/office/powerpoint/2010/main" val="7210802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3481C-E2F2-B60D-CED7-4A57C2E47C8A}"/>
              </a:ext>
            </a:extLst>
          </p:cNvPr>
          <p:cNvSpPr>
            <a:spLocks noGrp="1"/>
          </p:cNvSpPr>
          <p:nvPr>
            <p:ph type="title"/>
          </p:nvPr>
        </p:nvSpPr>
        <p:spPr/>
        <p:txBody>
          <a:bodyPr/>
          <a:lstStyle/>
          <a:p>
            <a:r>
              <a:rPr lang="en-US" dirty="0"/>
              <a:t>🔔 7. Key Takeaways:</a:t>
            </a:r>
            <a:br>
              <a:rPr lang="en-US" dirty="0"/>
            </a:br>
            <a:endParaRPr lang="en-US" dirty="0"/>
          </a:p>
        </p:txBody>
      </p:sp>
      <p:sp>
        <p:nvSpPr>
          <p:cNvPr id="3" name="Content Placeholder 2">
            <a:extLst>
              <a:ext uri="{FF2B5EF4-FFF2-40B4-BE49-F238E27FC236}">
                <a16:creationId xmlns:a16="http://schemas.microsoft.com/office/drawing/2014/main" id="{27E6A430-0FEE-63D1-6D2D-44F3BA451769}"/>
              </a:ext>
            </a:extLst>
          </p:cNvPr>
          <p:cNvSpPr>
            <a:spLocks noGrp="1"/>
          </p:cNvSpPr>
          <p:nvPr>
            <p:ph idx="1"/>
          </p:nvPr>
        </p:nvSpPr>
        <p:spPr/>
        <p:txBody>
          <a:bodyPr/>
          <a:lstStyle/>
          <a:p>
            <a:r>
              <a:rPr lang="en-US" dirty="0"/>
              <a:t>✅ Always ask directly about suicide.</a:t>
            </a:r>
          </a:p>
          <a:p>
            <a:r>
              <a:rPr lang="en-US" dirty="0"/>
              <a:t>✅ Assess risk systematically (ideation, plan, intent, means).</a:t>
            </a:r>
          </a:p>
          <a:p>
            <a:r>
              <a:rPr lang="en-US" dirty="0"/>
              <a:t>✅ Develop a safety plan and restrict access to lethal means.</a:t>
            </a:r>
          </a:p>
          <a:p>
            <a:r>
              <a:rPr lang="en-US" dirty="0"/>
              <a:t>✅ Refer high-risk patients promptly to psychiatry.</a:t>
            </a:r>
          </a:p>
          <a:p>
            <a:r>
              <a:rPr lang="en-US" dirty="0"/>
              <a:t>✅ Internists and  PCP play a crucial role in early identification and coordination of care.</a:t>
            </a:r>
          </a:p>
          <a:p>
            <a:r>
              <a:rPr lang="en-US" dirty="0"/>
              <a:t>________________________________________</a:t>
            </a:r>
          </a:p>
          <a:p>
            <a:endParaRPr lang="en-US" dirty="0"/>
          </a:p>
        </p:txBody>
      </p:sp>
    </p:spTree>
    <p:extLst>
      <p:ext uri="{BB962C8B-B14F-4D97-AF65-F5344CB8AC3E}">
        <p14:creationId xmlns:p14="http://schemas.microsoft.com/office/powerpoint/2010/main" val="6145492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94FC5-3DA1-6FA3-7195-FDAEBF52623E}"/>
              </a:ext>
            </a:extLst>
          </p:cNvPr>
          <p:cNvSpPr>
            <a:spLocks noGrp="1"/>
          </p:cNvSpPr>
          <p:nvPr>
            <p:ph type="title"/>
          </p:nvPr>
        </p:nvSpPr>
        <p:spPr>
          <a:xfrm>
            <a:off x="1154954" y="973668"/>
            <a:ext cx="8761413" cy="1008956"/>
          </a:xfrm>
        </p:spPr>
        <p:txBody>
          <a:bodyPr/>
          <a:lstStyle/>
          <a:p>
            <a:r>
              <a:rPr kumimoji="0" lang="en-US" altLang="en-US" sz="3600" b="1" i="0" u="none" strike="noStrike" cap="none" normalizeH="0" baseline="0" dirty="0">
                <a:ln>
                  <a:noFill/>
                </a:ln>
                <a:solidFill>
                  <a:schemeClr val="tx1"/>
                </a:solidFill>
                <a:effectLst/>
                <a:latin typeface="Arial" panose="020B0604020202020204" pitchFamily="34" charset="0"/>
              </a:rPr>
              <a:t>📝 PHQ-9 Questions and Scoring</a:t>
            </a:r>
            <a:br>
              <a:rPr kumimoji="0" lang="en-US" altLang="en-US" sz="3600" b="1" i="0" u="none" strike="noStrike" cap="none" normalizeH="0" baseline="0" dirty="0">
                <a:ln>
                  <a:noFill/>
                </a:ln>
                <a:solidFill>
                  <a:schemeClr val="tx1"/>
                </a:solidFill>
                <a:effectLst/>
                <a:latin typeface="Arial" panose="020B0604020202020204" pitchFamily="34" charset="0"/>
              </a:rPr>
            </a:br>
            <a:endParaRPr lang="en-US" dirty="0"/>
          </a:p>
        </p:txBody>
      </p:sp>
      <p:graphicFrame>
        <p:nvGraphicFramePr>
          <p:cNvPr id="4" name="Content Placeholder 3">
            <a:extLst>
              <a:ext uri="{FF2B5EF4-FFF2-40B4-BE49-F238E27FC236}">
                <a16:creationId xmlns:a16="http://schemas.microsoft.com/office/drawing/2014/main" id="{56EE492E-5B4A-E2C9-5CA1-0CE29ED44E07}"/>
              </a:ext>
            </a:extLst>
          </p:cNvPr>
          <p:cNvGraphicFramePr>
            <a:graphicFrameLocks noGrp="1"/>
          </p:cNvGraphicFramePr>
          <p:nvPr>
            <p:ph idx="1"/>
          </p:nvPr>
        </p:nvGraphicFramePr>
        <p:xfrm>
          <a:off x="3326129" y="2603501"/>
          <a:ext cx="4484055" cy="3416298"/>
        </p:xfrm>
        <a:graphic>
          <a:graphicData uri="http://schemas.openxmlformats.org/drawingml/2006/table">
            <a:tbl>
              <a:tblPr/>
              <a:tblGrid>
                <a:gridCol w="1494685">
                  <a:extLst>
                    <a:ext uri="{9D8B030D-6E8A-4147-A177-3AD203B41FA5}">
                      <a16:colId xmlns:a16="http://schemas.microsoft.com/office/drawing/2014/main" val="4098284452"/>
                    </a:ext>
                  </a:extLst>
                </a:gridCol>
                <a:gridCol w="1494685">
                  <a:extLst>
                    <a:ext uri="{9D8B030D-6E8A-4147-A177-3AD203B41FA5}">
                      <a16:colId xmlns:a16="http://schemas.microsoft.com/office/drawing/2014/main" val="32473894"/>
                    </a:ext>
                  </a:extLst>
                </a:gridCol>
                <a:gridCol w="1494685">
                  <a:extLst>
                    <a:ext uri="{9D8B030D-6E8A-4147-A177-3AD203B41FA5}">
                      <a16:colId xmlns:a16="http://schemas.microsoft.com/office/drawing/2014/main" val="743583430"/>
                    </a:ext>
                  </a:extLst>
                </a:gridCol>
              </a:tblGrid>
              <a:tr h="187195">
                <a:tc>
                  <a:txBody>
                    <a:bodyPr/>
                    <a:lstStyle/>
                    <a:p>
                      <a:r>
                        <a:rPr lang="en-US" sz="900" b="1"/>
                        <a:t>Item</a:t>
                      </a:r>
                      <a:endParaRPr lang="en-US" sz="900"/>
                    </a:p>
                  </a:txBody>
                  <a:tcPr marL="46799" marR="46799" marT="23399" marB="23399" anchor="ctr">
                    <a:lnL>
                      <a:noFill/>
                    </a:lnL>
                    <a:lnR>
                      <a:noFill/>
                    </a:lnR>
                    <a:lnT>
                      <a:noFill/>
                    </a:lnT>
                    <a:lnB>
                      <a:noFill/>
                    </a:lnB>
                    <a:noFill/>
                  </a:tcPr>
                </a:tc>
                <a:tc>
                  <a:txBody>
                    <a:bodyPr/>
                    <a:lstStyle/>
                    <a:p>
                      <a:r>
                        <a:rPr lang="en-US" sz="900" b="1"/>
                        <a:t>Symptom</a:t>
                      </a:r>
                      <a:endParaRPr lang="en-US" sz="900"/>
                    </a:p>
                  </a:txBody>
                  <a:tcPr marL="46799" marR="46799" marT="23399" marB="23399" anchor="ctr">
                    <a:lnL>
                      <a:noFill/>
                    </a:lnL>
                    <a:lnR>
                      <a:noFill/>
                    </a:lnR>
                    <a:lnT>
                      <a:noFill/>
                    </a:lnT>
                    <a:lnB>
                      <a:noFill/>
                    </a:lnB>
                    <a:noFill/>
                  </a:tcPr>
                </a:tc>
                <a:tc>
                  <a:txBody>
                    <a:bodyPr/>
                    <a:lstStyle/>
                    <a:p>
                      <a:r>
                        <a:rPr lang="en-US" sz="900" b="1"/>
                        <a:t>Score Options</a:t>
                      </a:r>
                      <a:endParaRPr lang="en-US" sz="900"/>
                    </a:p>
                  </a:txBody>
                  <a:tcPr marL="46799" marR="46799" marT="23399" marB="23399" anchor="ctr">
                    <a:lnL>
                      <a:noFill/>
                    </a:lnL>
                    <a:lnR>
                      <a:noFill/>
                    </a:lnR>
                    <a:lnT>
                      <a:noFill/>
                    </a:lnT>
                    <a:lnB>
                      <a:noFill/>
                    </a:lnB>
                    <a:noFill/>
                  </a:tcPr>
                </a:tc>
                <a:extLst>
                  <a:ext uri="{0D108BD9-81ED-4DB2-BD59-A6C34878D82A}">
                    <a16:rowId xmlns:a16="http://schemas.microsoft.com/office/drawing/2014/main" val="1714503885"/>
                  </a:ext>
                </a:extLst>
              </a:tr>
              <a:tr h="327590">
                <a:tc>
                  <a:txBody>
                    <a:bodyPr/>
                    <a:lstStyle/>
                    <a:p>
                      <a:r>
                        <a:rPr lang="en-US" sz="900"/>
                        <a:t>1.</a:t>
                      </a:r>
                    </a:p>
                  </a:txBody>
                  <a:tcPr marL="46799" marR="46799" marT="23399" marB="23399" anchor="ctr">
                    <a:lnL>
                      <a:noFill/>
                    </a:lnL>
                    <a:lnR>
                      <a:noFill/>
                    </a:lnR>
                    <a:lnT>
                      <a:noFill/>
                    </a:lnT>
                    <a:lnB>
                      <a:noFill/>
                    </a:lnB>
                    <a:noFill/>
                  </a:tcPr>
                </a:tc>
                <a:tc>
                  <a:txBody>
                    <a:bodyPr/>
                    <a:lstStyle/>
                    <a:p>
                      <a:r>
                        <a:rPr lang="en-US" sz="900"/>
                        <a:t>Little interest or pleasure in doing things</a:t>
                      </a:r>
                    </a:p>
                  </a:txBody>
                  <a:tcPr marL="46799" marR="46799" marT="23399" marB="23399" anchor="ctr">
                    <a:lnL>
                      <a:noFill/>
                    </a:lnL>
                    <a:lnR>
                      <a:noFill/>
                    </a:lnR>
                    <a:lnT>
                      <a:noFill/>
                    </a:lnT>
                    <a:lnB>
                      <a:noFill/>
                    </a:lnB>
                    <a:noFill/>
                  </a:tcPr>
                </a:tc>
                <a:tc>
                  <a:txBody>
                    <a:bodyPr/>
                    <a:lstStyle/>
                    <a:p>
                      <a:r>
                        <a:rPr lang="en-US" sz="900"/>
                        <a:t>0 = Not at all → 3 = Nearly every day</a:t>
                      </a:r>
                    </a:p>
                  </a:txBody>
                  <a:tcPr marL="46799" marR="46799" marT="23399" marB="23399" anchor="ctr">
                    <a:lnL>
                      <a:noFill/>
                    </a:lnL>
                    <a:lnR>
                      <a:noFill/>
                    </a:lnR>
                    <a:lnT>
                      <a:noFill/>
                    </a:lnT>
                    <a:lnB>
                      <a:noFill/>
                    </a:lnB>
                    <a:noFill/>
                  </a:tcPr>
                </a:tc>
                <a:extLst>
                  <a:ext uri="{0D108BD9-81ED-4DB2-BD59-A6C34878D82A}">
                    <a16:rowId xmlns:a16="http://schemas.microsoft.com/office/drawing/2014/main" val="2121433976"/>
                  </a:ext>
                </a:extLst>
              </a:tr>
              <a:tr h="327590">
                <a:tc>
                  <a:txBody>
                    <a:bodyPr/>
                    <a:lstStyle/>
                    <a:p>
                      <a:r>
                        <a:rPr lang="en-US" sz="900"/>
                        <a:t>2.</a:t>
                      </a:r>
                    </a:p>
                  </a:txBody>
                  <a:tcPr marL="46799" marR="46799" marT="23399" marB="23399" anchor="ctr">
                    <a:lnL>
                      <a:noFill/>
                    </a:lnL>
                    <a:lnR>
                      <a:noFill/>
                    </a:lnR>
                    <a:lnT>
                      <a:noFill/>
                    </a:lnT>
                    <a:lnB>
                      <a:noFill/>
                    </a:lnB>
                    <a:noFill/>
                  </a:tcPr>
                </a:tc>
                <a:tc>
                  <a:txBody>
                    <a:bodyPr/>
                    <a:lstStyle/>
                    <a:p>
                      <a:r>
                        <a:rPr lang="en-US" sz="900"/>
                        <a:t>Feeling down, depressed, or hopeless</a:t>
                      </a:r>
                    </a:p>
                  </a:txBody>
                  <a:tcPr marL="46799" marR="46799" marT="23399" marB="23399" anchor="ctr">
                    <a:lnL>
                      <a:noFill/>
                    </a:lnL>
                    <a:lnR>
                      <a:noFill/>
                    </a:lnR>
                    <a:lnT>
                      <a:noFill/>
                    </a:lnT>
                    <a:lnB>
                      <a:noFill/>
                    </a:lnB>
                    <a:noFill/>
                  </a:tcPr>
                </a:tc>
                <a:tc>
                  <a:txBody>
                    <a:bodyPr/>
                    <a:lstStyle/>
                    <a:p>
                      <a:r>
                        <a:rPr lang="en-US" sz="900"/>
                        <a:t>0–3</a:t>
                      </a:r>
                    </a:p>
                  </a:txBody>
                  <a:tcPr marL="46799" marR="46799" marT="23399" marB="23399" anchor="ctr">
                    <a:lnL>
                      <a:noFill/>
                    </a:lnL>
                    <a:lnR>
                      <a:noFill/>
                    </a:lnR>
                    <a:lnT>
                      <a:noFill/>
                    </a:lnT>
                    <a:lnB>
                      <a:noFill/>
                    </a:lnB>
                    <a:noFill/>
                  </a:tcPr>
                </a:tc>
                <a:extLst>
                  <a:ext uri="{0D108BD9-81ED-4DB2-BD59-A6C34878D82A}">
                    <a16:rowId xmlns:a16="http://schemas.microsoft.com/office/drawing/2014/main" val="1679320540"/>
                  </a:ext>
                </a:extLst>
              </a:tr>
              <a:tr h="467986">
                <a:tc>
                  <a:txBody>
                    <a:bodyPr/>
                    <a:lstStyle/>
                    <a:p>
                      <a:r>
                        <a:rPr lang="en-US" sz="900"/>
                        <a:t>3.</a:t>
                      </a:r>
                    </a:p>
                  </a:txBody>
                  <a:tcPr marL="46799" marR="46799" marT="23399" marB="23399" anchor="ctr">
                    <a:lnL>
                      <a:noFill/>
                    </a:lnL>
                    <a:lnR>
                      <a:noFill/>
                    </a:lnR>
                    <a:lnT>
                      <a:noFill/>
                    </a:lnT>
                    <a:lnB>
                      <a:noFill/>
                    </a:lnB>
                    <a:noFill/>
                  </a:tcPr>
                </a:tc>
                <a:tc>
                  <a:txBody>
                    <a:bodyPr/>
                    <a:lstStyle/>
                    <a:p>
                      <a:r>
                        <a:rPr lang="en-US" sz="900"/>
                        <a:t>Trouble falling or staying asleep, or sleeping too much</a:t>
                      </a:r>
                    </a:p>
                  </a:txBody>
                  <a:tcPr marL="46799" marR="46799" marT="23399" marB="23399" anchor="ctr">
                    <a:lnL>
                      <a:noFill/>
                    </a:lnL>
                    <a:lnR>
                      <a:noFill/>
                    </a:lnR>
                    <a:lnT>
                      <a:noFill/>
                    </a:lnT>
                    <a:lnB>
                      <a:noFill/>
                    </a:lnB>
                    <a:noFill/>
                  </a:tcPr>
                </a:tc>
                <a:tc>
                  <a:txBody>
                    <a:bodyPr/>
                    <a:lstStyle/>
                    <a:p>
                      <a:r>
                        <a:rPr lang="en-US" sz="900"/>
                        <a:t>0–3</a:t>
                      </a:r>
                    </a:p>
                  </a:txBody>
                  <a:tcPr marL="46799" marR="46799" marT="23399" marB="23399" anchor="ctr">
                    <a:lnL>
                      <a:noFill/>
                    </a:lnL>
                    <a:lnR>
                      <a:noFill/>
                    </a:lnR>
                    <a:lnT>
                      <a:noFill/>
                    </a:lnT>
                    <a:lnB>
                      <a:noFill/>
                    </a:lnB>
                    <a:noFill/>
                  </a:tcPr>
                </a:tc>
                <a:extLst>
                  <a:ext uri="{0D108BD9-81ED-4DB2-BD59-A6C34878D82A}">
                    <a16:rowId xmlns:a16="http://schemas.microsoft.com/office/drawing/2014/main" val="1556604789"/>
                  </a:ext>
                </a:extLst>
              </a:tr>
              <a:tr h="327590">
                <a:tc>
                  <a:txBody>
                    <a:bodyPr/>
                    <a:lstStyle/>
                    <a:p>
                      <a:r>
                        <a:rPr lang="en-US" sz="900"/>
                        <a:t>4.</a:t>
                      </a:r>
                    </a:p>
                  </a:txBody>
                  <a:tcPr marL="46799" marR="46799" marT="23399" marB="23399" anchor="ctr">
                    <a:lnL>
                      <a:noFill/>
                    </a:lnL>
                    <a:lnR>
                      <a:noFill/>
                    </a:lnR>
                    <a:lnT>
                      <a:noFill/>
                    </a:lnT>
                    <a:lnB>
                      <a:noFill/>
                    </a:lnB>
                    <a:noFill/>
                  </a:tcPr>
                </a:tc>
                <a:tc>
                  <a:txBody>
                    <a:bodyPr/>
                    <a:lstStyle/>
                    <a:p>
                      <a:r>
                        <a:rPr lang="en-US" sz="900"/>
                        <a:t>Feeling tired or having little energy</a:t>
                      </a:r>
                    </a:p>
                  </a:txBody>
                  <a:tcPr marL="46799" marR="46799" marT="23399" marB="23399" anchor="ctr">
                    <a:lnL>
                      <a:noFill/>
                    </a:lnL>
                    <a:lnR>
                      <a:noFill/>
                    </a:lnR>
                    <a:lnT>
                      <a:noFill/>
                    </a:lnT>
                    <a:lnB>
                      <a:noFill/>
                    </a:lnB>
                    <a:noFill/>
                  </a:tcPr>
                </a:tc>
                <a:tc>
                  <a:txBody>
                    <a:bodyPr/>
                    <a:lstStyle/>
                    <a:p>
                      <a:r>
                        <a:rPr lang="en-US" sz="900"/>
                        <a:t>0–3</a:t>
                      </a:r>
                    </a:p>
                  </a:txBody>
                  <a:tcPr marL="46799" marR="46799" marT="23399" marB="23399" anchor="ctr">
                    <a:lnL>
                      <a:noFill/>
                    </a:lnL>
                    <a:lnR>
                      <a:noFill/>
                    </a:lnR>
                    <a:lnT>
                      <a:noFill/>
                    </a:lnT>
                    <a:lnB>
                      <a:noFill/>
                    </a:lnB>
                    <a:noFill/>
                  </a:tcPr>
                </a:tc>
                <a:extLst>
                  <a:ext uri="{0D108BD9-81ED-4DB2-BD59-A6C34878D82A}">
                    <a16:rowId xmlns:a16="http://schemas.microsoft.com/office/drawing/2014/main" val="3658131628"/>
                  </a:ext>
                </a:extLst>
              </a:tr>
              <a:tr h="327590">
                <a:tc>
                  <a:txBody>
                    <a:bodyPr/>
                    <a:lstStyle/>
                    <a:p>
                      <a:r>
                        <a:rPr lang="en-US" sz="900"/>
                        <a:t>5.</a:t>
                      </a:r>
                    </a:p>
                  </a:txBody>
                  <a:tcPr marL="46799" marR="46799" marT="23399" marB="23399" anchor="ctr">
                    <a:lnL>
                      <a:noFill/>
                    </a:lnL>
                    <a:lnR>
                      <a:noFill/>
                    </a:lnR>
                    <a:lnT>
                      <a:noFill/>
                    </a:lnT>
                    <a:lnB>
                      <a:noFill/>
                    </a:lnB>
                    <a:noFill/>
                  </a:tcPr>
                </a:tc>
                <a:tc>
                  <a:txBody>
                    <a:bodyPr/>
                    <a:lstStyle/>
                    <a:p>
                      <a:r>
                        <a:rPr lang="en-US" sz="900"/>
                        <a:t>Poor appetite or overeating</a:t>
                      </a:r>
                    </a:p>
                  </a:txBody>
                  <a:tcPr marL="46799" marR="46799" marT="23399" marB="23399" anchor="ctr">
                    <a:lnL>
                      <a:noFill/>
                    </a:lnL>
                    <a:lnR>
                      <a:noFill/>
                    </a:lnR>
                    <a:lnT>
                      <a:noFill/>
                    </a:lnT>
                    <a:lnB>
                      <a:noFill/>
                    </a:lnB>
                    <a:noFill/>
                  </a:tcPr>
                </a:tc>
                <a:tc>
                  <a:txBody>
                    <a:bodyPr/>
                    <a:lstStyle/>
                    <a:p>
                      <a:r>
                        <a:rPr lang="en-US" sz="900"/>
                        <a:t>0–3</a:t>
                      </a:r>
                    </a:p>
                  </a:txBody>
                  <a:tcPr marL="46799" marR="46799" marT="23399" marB="23399" anchor="ctr">
                    <a:lnL>
                      <a:noFill/>
                    </a:lnL>
                    <a:lnR>
                      <a:noFill/>
                    </a:lnR>
                    <a:lnT>
                      <a:noFill/>
                    </a:lnT>
                    <a:lnB>
                      <a:noFill/>
                    </a:lnB>
                    <a:noFill/>
                  </a:tcPr>
                </a:tc>
                <a:extLst>
                  <a:ext uri="{0D108BD9-81ED-4DB2-BD59-A6C34878D82A}">
                    <a16:rowId xmlns:a16="http://schemas.microsoft.com/office/drawing/2014/main" val="1360315617"/>
                  </a:ext>
                </a:extLst>
              </a:tr>
              <a:tr h="467986">
                <a:tc>
                  <a:txBody>
                    <a:bodyPr/>
                    <a:lstStyle/>
                    <a:p>
                      <a:r>
                        <a:rPr lang="en-US" sz="900"/>
                        <a:t>6.</a:t>
                      </a:r>
                    </a:p>
                  </a:txBody>
                  <a:tcPr marL="46799" marR="46799" marT="23399" marB="23399" anchor="ctr">
                    <a:lnL>
                      <a:noFill/>
                    </a:lnL>
                    <a:lnR>
                      <a:noFill/>
                    </a:lnR>
                    <a:lnT>
                      <a:noFill/>
                    </a:lnT>
                    <a:lnB>
                      <a:noFill/>
                    </a:lnB>
                    <a:noFill/>
                  </a:tcPr>
                </a:tc>
                <a:tc>
                  <a:txBody>
                    <a:bodyPr/>
                    <a:lstStyle/>
                    <a:p>
                      <a:r>
                        <a:rPr lang="en-US" sz="900"/>
                        <a:t>Feeling bad about yourself or that you are a failure</a:t>
                      </a:r>
                    </a:p>
                  </a:txBody>
                  <a:tcPr marL="46799" marR="46799" marT="23399" marB="23399" anchor="ctr">
                    <a:lnL>
                      <a:noFill/>
                    </a:lnL>
                    <a:lnR>
                      <a:noFill/>
                    </a:lnR>
                    <a:lnT>
                      <a:noFill/>
                    </a:lnT>
                    <a:lnB>
                      <a:noFill/>
                    </a:lnB>
                    <a:noFill/>
                  </a:tcPr>
                </a:tc>
                <a:tc>
                  <a:txBody>
                    <a:bodyPr/>
                    <a:lstStyle/>
                    <a:p>
                      <a:r>
                        <a:rPr lang="en-US" sz="900"/>
                        <a:t>0–3</a:t>
                      </a:r>
                    </a:p>
                  </a:txBody>
                  <a:tcPr marL="46799" marR="46799" marT="23399" marB="23399" anchor="ctr">
                    <a:lnL>
                      <a:noFill/>
                    </a:lnL>
                    <a:lnR>
                      <a:noFill/>
                    </a:lnR>
                    <a:lnT>
                      <a:noFill/>
                    </a:lnT>
                    <a:lnB>
                      <a:noFill/>
                    </a:lnB>
                    <a:noFill/>
                  </a:tcPr>
                </a:tc>
                <a:extLst>
                  <a:ext uri="{0D108BD9-81ED-4DB2-BD59-A6C34878D82A}">
                    <a16:rowId xmlns:a16="http://schemas.microsoft.com/office/drawing/2014/main" val="2500131171"/>
                  </a:ext>
                </a:extLst>
              </a:tr>
              <a:tr h="187195">
                <a:tc>
                  <a:txBody>
                    <a:bodyPr/>
                    <a:lstStyle/>
                    <a:p>
                      <a:r>
                        <a:rPr lang="en-US" sz="900"/>
                        <a:t>7.</a:t>
                      </a:r>
                    </a:p>
                  </a:txBody>
                  <a:tcPr marL="46799" marR="46799" marT="23399" marB="23399" anchor="ctr">
                    <a:lnL>
                      <a:noFill/>
                    </a:lnL>
                    <a:lnR>
                      <a:noFill/>
                    </a:lnR>
                    <a:lnT>
                      <a:noFill/>
                    </a:lnT>
                    <a:lnB>
                      <a:noFill/>
                    </a:lnB>
                    <a:noFill/>
                  </a:tcPr>
                </a:tc>
                <a:tc>
                  <a:txBody>
                    <a:bodyPr/>
                    <a:lstStyle/>
                    <a:p>
                      <a:r>
                        <a:rPr lang="en-US" sz="900"/>
                        <a:t>Trouble concentrating</a:t>
                      </a:r>
                    </a:p>
                  </a:txBody>
                  <a:tcPr marL="46799" marR="46799" marT="23399" marB="23399" anchor="ctr">
                    <a:lnL>
                      <a:noFill/>
                    </a:lnL>
                    <a:lnR>
                      <a:noFill/>
                    </a:lnR>
                    <a:lnT>
                      <a:noFill/>
                    </a:lnT>
                    <a:lnB>
                      <a:noFill/>
                    </a:lnB>
                    <a:noFill/>
                  </a:tcPr>
                </a:tc>
                <a:tc>
                  <a:txBody>
                    <a:bodyPr/>
                    <a:lstStyle/>
                    <a:p>
                      <a:r>
                        <a:rPr lang="en-US" sz="900"/>
                        <a:t>0–3</a:t>
                      </a:r>
                    </a:p>
                  </a:txBody>
                  <a:tcPr marL="46799" marR="46799" marT="23399" marB="23399" anchor="ctr">
                    <a:lnL>
                      <a:noFill/>
                    </a:lnL>
                    <a:lnR>
                      <a:noFill/>
                    </a:lnR>
                    <a:lnT>
                      <a:noFill/>
                    </a:lnT>
                    <a:lnB>
                      <a:noFill/>
                    </a:lnB>
                    <a:noFill/>
                  </a:tcPr>
                </a:tc>
                <a:extLst>
                  <a:ext uri="{0D108BD9-81ED-4DB2-BD59-A6C34878D82A}">
                    <a16:rowId xmlns:a16="http://schemas.microsoft.com/office/drawing/2014/main" val="1372941838"/>
                  </a:ext>
                </a:extLst>
              </a:tr>
              <a:tr h="327590">
                <a:tc>
                  <a:txBody>
                    <a:bodyPr/>
                    <a:lstStyle/>
                    <a:p>
                      <a:r>
                        <a:rPr lang="en-US" sz="900"/>
                        <a:t>8.</a:t>
                      </a:r>
                    </a:p>
                  </a:txBody>
                  <a:tcPr marL="46799" marR="46799" marT="23399" marB="23399" anchor="ctr">
                    <a:lnL>
                      <a:noFill/>
                    </a:lnL>
                    <a:lnR>
                      <a:noFill/>
                    </a:lnR>
                    <a:lnT>
                      <a:noFill/>
                    </a:lnT>
                    <a:lnB>
                      <a:noFill/>
                    </a:lnB>
                    <a:noFill/>
                  </a:tcPr>
                </a:tc>
                <a:tc>
                  <a:txBody>
                    <a:bodyPr/>
                    <a:lstStyle/>
                    <a:p>
                      <a:r>
                        <a:rPr lang="en-US" sz="900"/>
                        <a:t>Moving/speaking slowly or being fidgety/restless</a:t>
                      </a:r>
                    </a:p>
                  </a:txBody>
                  <a:tcPr marL="46799" marR="46799" marT="23399" marB="23399" anchor="ctr">
                    <a:lnL>
                      <a:noFill/>
                    </a:lnL>
                    <a:lnR>
                      <a:noFill/>
                    </a:lnR>
                    <a:lnT>
                      <a:noFill/>
                    </a:lnT>
                    <a:lnB>
                      <a:noFill/>
                    </a:lnB>
                    <a:noFill/>
                  </a:tcPr>
                </a:tc>
                <a:tc>
                  <a:txBody>
                    <a:bodyPr/>
                    <a:lstStyle/>
                    <a:p>
                      <a:r>
                        <a:rPr lang="en-US" sz="900"/>
                        <a:t>0–3</a:t>
                      </a:r>
                    </a:p>
                  </a:txBody>
                  <a:tcPr marL="46799" marR="46799" marT="23399" marB="23399" anchor="ctr">
                    <a:lnL>
                      <a:noFill/>
                    </a:lnL>
                    <a:lnR>
                      <a:noFill/>
                    </a:lnR>
                    <a:lnT>
                      <a:noFill/>
                    </a:lnT>
                    <a:lnB>
                      <a:noFill/>
                    </a:lnB>
                    <a:noFill/>
                  </a:tcPr>
                </a:tc>
                <a:extLst>
                  <a:ext uri="{0D108BD9-81ED-4DB2-BD59-A6C34878D82A}">
                    <a16:rowId xmlns:a16="http://schemas.microsoft.com/office/drawing/2014/main" val="1581656328"/>
                  </a:ext>
                </a:extLst>
              </a:tr>
              <a:tr h="467986">
                <a:tc>
                  <a:txBody>
                    <a:bodyPr/>
                    <a:lstStyle/>
                    <a:p>
                      <a:r>
                        <a:rPr lang="en-US" sz="900"/>
                        <a:t>9.</a:t>
                      </a:r>
                    </a:p>
                  </a:txBody>
                  <a:tcPr marL="46799" marR="46799" marT="23399" marB="23399" anchor="ctr">
                    <a:lnL>
                      <a:noFill/>
                    </a:lnL>
                    <a:lnR>
                      <a:noFill/>
                    </a:lnR>
                    <a:lnT>
                      <a:noFill/>
                    </a:lnT>
                    <a:lnB>
                      <a:noFill/>
                    </a:lnB>
                    <a:noFill/>
                  </a:tcPr>
                </a:tc>
                <a:tc>
                  <a:txBody>
                    <a:bodyPr/>
                    <a:lstStyle/>
                    <a:p>
                      <a:r>
                        <a:rPr lang="en-US" sz="900"/>
                        <a:t>Thoughts that you would be better off dead or hurting yourself</a:t>
                      </a:r>
                    </a:p>
                  </a:txBody>
                  <a:tcPr marL="46799" marR="46799" marT="23399" marB="23399" anchor="ctr">
                    <a:lnL>
                      <a:noFill/>
                    </a:lnL>
                    <a:lnR>
                      <a:noFill/>
                    </a:lnR>
                    <a:lnT>
                      <a:noFill/>
                    </a:lnT>
                    <a:lnB>
                      <a:noFill/>
                    </a:lnB>
                    <a:noFill/>
                  </a:tcPr>
                </a:tc>
                <a:tc>
                  <a:txBody>
                    <a:bodyPr/>
                    <a:lstStyle/>
                    <a:p>
                      <a:r>
                        <a:rPr lang="en-US" sz="900"/>
                        <a:t>0–3</a:t>
                      </a:r>
                    </a:p>
                  </a:txBody>
                  <a:tcPr marL="46799" marR="46799" marT="23399" marB="23399" anchor="ctr">
                    <a:lnL>
                      <a:noFill/>
                    </a:lnL>
                    <a:lnR>
                      <a:noFill/>
                    </a:lnR>
                    <a:lnT>
                      <a:noFill/>
                    </a:lnT>
                    <a:lnB>
                      <a:noFill/>
                    </a:lnB>
                    <a:noFill/>
                  </a:tcPr>
                </a:tc>
                <a:extLst>
                  <a:ext uri="{0D108BD9-81ED-4DB2-BD59-A6C34878D82A}">
                    <a16:rowId xmlns:a16="http://schemas.microsoft.com/office/drawing/2014/main" val="3617315735"/>
                  </a:ext>
                </a:extLst>
              </a:tr>
            </a:tbl>
          </a:graphicData>
        </a:graphic>
      </p:graphicFrame>
      <p:sp>
        <p:nvSpPr>
          <p:cNvPr id="6" name="Rectangle 1">
            <a:extLst>
              <a:ext uri="{FF2B5EF4-FFF2-40B4-BE49-F238E27FC236}">
                <a16:creationId xmlns:a16="http://schemas.microsoft.com/office/drawing/2014/main" id="{CFA56A2B-0C22-EEE5-832E-E8A4B59A2E6A}"/>
              </a:ext>
            </a:extLst>
          </p:cNvPr>
          <p:cNvSpPr>
            <a:spLocks noChangeArrowheads="1"/>
          </p:cNvSpPr>
          <p:nvPr/>
        </p:nvSpPr>
        <p:spPr bwMode="auto">
          <a:xfrm>
            <a:off x="1036059" y="2161602"/>
            <a:ext cx="545213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rPr>
              <a:t>Patients rate how often they’ve been bothered by the following symptoms over the </a:t>
            </a:r>
            <a:r>
              <a:rPr kumimoji="0" lang="en-US" altLang="en-US" sz="1800" b="1" i="0" u="none" strike="noStrike" cap="none" normalizeH="0" baseline="0" dirty="0">
                <a:ln>
                  <a:noFill/>
                </a:ln>
                <a:solidFill>
                  <a:schemeClr val="tx1"/>
                </a:solidFill>
                <a:effectLst/>
                <a:latin typeface="Arial" panose="020B0604020202020204" pitchFamily="34" charset="0"/>
              </a:rPr>
              <a:t>past 2 weeks</a:t>
            </a: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90EAFA83-DD5A-BBD4-CF55-8D17B9853060}"/>
              </a:ext>
            </a:extLst>
          </p:cNvPr>
          <p:cNvSpPr>
            <a:spLocks noChangeArrowheads="1"/>
          </p:cNvSpPr>
          <p:nvPr/>
        </p:nvSpPr>
        <p:spPr bwMode="auto">
          <a:xfrm>
            <a:off x="907872" y="2476829"/>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4268516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F6D79-C078-42AB-C8E1-2C7019A68B08}"/>
              </a:ext>
            </a:extLst>
          </p:cNvPr>
          <p:cNvSpPr>
            <a:spLocks noGrp="1"/>
          </p:cNvSpPr>
          <p:nvPr>
            <p:ph type="title"/>
          </p:nvPr>
        </p:nvSpPr>
        <p:spPr/>
        <p:txBody>
          <a:bodyPr/>
          <a:lstStyle/>
          <a:p>
            <a:endParaRPr lang="en-US"/>
          </a:p>
        </p:txBody>
      </p:sp>
      <p:graphicFrame>
        <p:nvGraphicFramePr>
          <p:cNvPr id="9" name="Content Placeholder 8">
            <a:extLst>
              <a:ext uri="{FF2B5EF4-FFF2-40B4-BE49-F238E27FC236}">
                <a16:creationId xmlns:a16="http://schemas.microsoft.com/office/drawing/2014/main" id="{67743A61-61F6-3B7E-60FA-107A0CF39C0F}"/>
              </a:ext>
            </a:extLst>
          </p:cNvPr>
          <p:cNvGraphicFramePr>
            <a:graphicFrameLocks noGrp="1"/>
          </p:cNvGraphicFramePr>
          <p:nvPr>
            <p:ph idx="1"/>
            <p:extLst>
              <p:ext uri="{D42A27DB-BD31-4B8C-83A1-F6EECF244321}">
                <p14:modId xmlns:p14="http://schemas.microsoft.com/office/powerpoint/2010/main" val="541846456"/>
              </p:ext>
            </p:extLst>
          </p:nvPr>
        </p:nvGraphicFramePr>
        <p:xfrm>
          <a:off x="1154955" y="3429000"/>
          <a:ext cx="8761412" cy="2194560"/>
        </p:xfrm>
        <a:graphic>
          <a:graphicData uri="http://schemas.openxmlformats.org/drawingml/2006/table">
            <a:tbl>
              <a:tblPr/>
              <a:tblGrid>
                <a:gridCol w="4380706">
                  <a:extLst>
                    <a:ext uri="{9D8B030D-6E8A-4147-A177-3AD203B41FA5}">
                      <a16:colId xmlns:a16="http://schemas.microsoft.com/office/drawing/2014/main" val="2526204066"/>
                    </a:ext>
                  </a:extLst>
                </a:gridCol>
                <a:gridCol w="4380706">
                  <a:extLst>
                    <a:ext uri="{9D8B030D-6E8A-4147-A177-3AD203B41FA5}">
                      <a16:colId xmlns:a16="http://schemas.microsoft.com/office/drawing/2014/main" val="4185459905"/>
                    </a:ext>
                  </a:extLst>
                </a:gridCol>
              </a:tblGrid>
              <a:tr h="365760">
                <a:tc>
                  <a:txBody>
                    <a:bodyPr/>
                    <a:lstStyle/>
                    <a:p>
                      <a:r>
                        <a:rPr lang="en-US" sz="1800" b="1"/>
                        <a:t>Total Score</a:t>
                      </a:r>
                      <a:endParaRPr lang="en-US" sz="1800"/>
                    </a:p>
                  </a:txBody>
                  <a:tcPr anchor="ctr">
                    <a:lnL>
                      <a:noFill/>
                    </a:lnL>
                    <a:lnR>
                      <a:noFill/>
                    </a:lnR>
                    <a:lnT>
                      <a:noFill/>
                    </a:lnT>
                    <a:lnB>
                      <a:noFill/>
                    </a:lnB>
                    <a:noFill/>
                  </a:tcPr>
                </a:tc>
                <a:tc>
                  <a:txBody>
                    <a:bodyPr/>
                    <a:lstStyle/>
                    <a:p>
                      <a:r>
                        <a:rPr lang="en-US" sz="1800" b="1" dirty="0"/>
                        <a:t>Depression Severity</a:t>
                      </a:r>
                      <a:endParaRPr lang="en-US" sz="1800" dirty="0"/>
                    </a:p>
                  </a:txBody>
                  <a:tcPr anchor="ctr">
                    <a:lnL>
                      <a:noFill/>
                    </a:lnL>
                    <a:lnR>
                      <a:noFill/>
                    </a:lnR>
                    <a:lnT>
                      <a:noFill/>
                    </a:lnT>
                    <a:lnB>
                      <a:noFill/>
                    </a:lnB>
                    <a:noFill/>
                  </a:tcPr>
                </a:tc>
                <a:extLst>
                  <a:ext uri="{0D108BD9-81ED-4DB2-BD59-A6C34878D82A}">
                    <a16:rowId xmlns:a16="http://schemas.microsoft.com/office/drawing/2014/main" val="335802718"/>
                  </a:ext>
                </a:extLst>
              </a:tr>
              <a:tr h="365760">
                <a:tc>
                  <a:txBody>
                    <a:bodyPr/>
                    <a:lstStyle/>
                    <a:p>
                      <a:r>
                        <a:rPr lang="en-US" sz="1800"/>
                        <a:t>0–4</a:t>
                      </a:r>
                    </a:p>
                  </a:txBody>
                  <a:tcPr anchor="ctr">
                    <a:lnL>
                      <a:noFill/>
                    </a:lnL>
                    <a:lnR>
                      <a:noFill/>
                    </a:lnR>
                    <a:lnT>
                      <a:noFill/>
                    </a:lnT>
                    <a:lnB>
                      <a:noFill/>
                    </a:lnB>
                    <a:noFill/>
                  </a:tcPr>
                </a:tc>
                <a:tc>
                  <a:txBody>
                    <a:bodyPr/>
                    <a:lstStyle/>
                    <a:p>
                      <a:r>
                        <a:rPr lang="en-US" sz="1800"/>
                        <a:t>None-minimal</a:t>
                      </a:r>
                    </a:p>
                  </a:txBody>
                  <a:tcPr anchor="ctr">
                    <a:lnL>
                      <a:noFill/>
                    </a:lnL>
                    <a:lnR>
                      <a:noFill/>
                    </a:lnR>
                    <a:lnT>
                      <a:noFill/>
                    </a:lnT>
                    <a:lnB>
                      <a:noFill/>
                    </a:lnB>
                    <a:noFill/>
                  </a:tcPr>
                </a:tc>
                <a:extLst>
                  <a:ext uri="{0D108BD9-81ED-4DB2-BD59-A6C34878D82A}">
                    <a16:rowId xmlns:a16="http://schemas.microsoft.com/office/drawing/2014/main" val="4253945526"/>
                  </a:ext>
                </a:extLst>
              </a:tr>
              <a:tr h="365760">
                <a:tc>
                  <a:txBody>
                    <a:bodyPr/>
                    <a:lstStyle/>
                    <a:p>
                      <a:r>
                        <a:rPr lang="en-US" sz="1800"/>
                        <a:t>5–9</a:t>
                      </a:r>
                    </a:p>
                  </a:txBody>
                  <a:tcPr anchor="ctr">
                    <a:lnL>
                      <a:noFill/>
                    </a:lnL>
                    <a:lnR>
                      <a:noFill/>
                    </a:lnR>
                    <a:lnT>
                      <a:noFill/>
                    </a:lnT>
                    <a:lnB>
                      <a:noFill/>
                    </a:lnB>
                    <a:noFill/>
                  </a:tcPr>
                </a:tc>
                <a:tc>
                  <a:txBody>
                    <a:bodyPr/>
                    <a:lstStyle/>
                    <a:p>
                      <a:r>
                        <a:rPr lang="en-US" sz="1800"/>
                        <a:t>Mild</a:t>
                      </a:r>
                    </a:p>
                  </a:txBody>
                  <a:tcPr anchor="ctr">
                    <a:lnL>
                      <a:noFill/>
                    </a:lnL>
                    <a:lnR>
                      <a:noFill/>
                    </a:lnR>
                    <a:lnT>
                      <a:noFill/>
                    </a:lnT>
                    <a:lnB>
                      <a:noFill/>
                    </a:lnB>
                    <a:noFill/>
                  </a:tcPr>
                </a:tc>
                <a:extLst>
                  <a:ext uri="{0D108BD9-81ED-4DB2-BD59-A6C34878D82A}">
                    <a16:rowId xmlns:a16="http://schemas.microsoft.com/office/drawing/2014/main" val="3514727422"/>
                  </a:ext>
                </a:extLst>
              </a:tr>
              <a:tr h="365760">
                <a:tc>
                  <a:txBody>
                    <a:bodyPr/>
                    <a:lstStyle/>
                    <a:p>
                      <a:r>
                        <a:rPr lang="en-US" sz="1800"/>
                        <a:t>10–14</a:t>
                      </a:r>
                    </a:p>
                  </a:txBody>
                  <a:tcPr anchor="ctr">
                    <a:lnL>
                      <a:noFill/>
                    </a:lnL>
                    <a:lnR>
                      <a:noFill/>
                    </a:lnR>
                    <a:lnT>
                      <a:noFill/>
                    </a:lnT>
                    <a:lnB>
                      <a:noFill/>
                    </a:lnB>
                    <a:noFill/>
                  </a:tcPr>
                </a:tc>
                <a:tc>
                  <a:txBody>
                    <a:bodyPr/>
                    <a:lstStyle/>
                    <a:p>
                      <a:r>
                        <a:rPr lang="en-US" sz="1800"/>
                        <a:t>Moderate</a:t>
                      </a:r>
                    </a:p>
                  </a:txBody>
                  <a:tcPr anchor="ctr">
                    <a:lnL>
                      <a:noFill/>
                    </a:lnL>
                    <a:lnR>
                      <a:noFill/>
                    </a:lnR>
                    <a:lnT>
                      <a:noFill/>
                    </a:lnT>
                    <a:lnB>
                      <a:noFill/>
                    </a:lnB>
                    <a:noFill/>
                  </a:tcPr>
                </a:tc>
                <a:extLst>
                  <a:ext uri="{0D108BD9-81ED-4DB2-BD59-A6C34878D82A}">
                    <a16:rowId xmlns:a16="http://schemas.microsoft.com/office/drawing/2014/main" val="2029581499"/>
                  </a:ext>
                </a:extLst>
              </a:tr>
              <a:tr h="365760">
                <a:tc>
                  <a:txBody>
                    <a:bodyPr/>
                    <a:lstStyle/>
                    <a:p>
                      <a:r>
                        <a:rPr lang="en-US" sz="1800"/>
                        <a:t>15–19</a:t>
                      </a:r>
                    </a:p>
                  </a:txBody>
                  <a:tcPr anchor="ctr">
                    <a:lnL>
                      <a:noFill/>
                    </a:lnL>
                    <a:lnR>
                      <a:noFill/>
                    </a:lnR>
                    <a:lnT>
                      <a:noFill/>
                    </a:lnT>
                    <a:lnB>
                      <a:noFill/>
                    </a:lnB>
                    <a:noFill/>
                  </a:tcPr>
                </a:tc>
                <a:tc>
                  <a:txBody>
                    <a:bodyPr/>
                    <a:lstStyle/>
                    <a:p>
                      <a:r>
                        <a:rPr lang="en-US" sz="1800"/>
                        <a:t>Moderately severe</a:t>
                      </a:r>
                    </a:p>
                  </a:txBody>
                  <a:tcPr anchor="ctr">
                    <a:lnL>
                      <a:noFill/>
                    </a:lnL>
                    <a:lnR>
                      <a:noFill/>
                    </a:lnR>
                    <a:lnT>
                      <a:noFill/>
                    </a:lnT>
                    <a:lnB>
                      <a:noFill/>
                    </a:lnB>
                    <a:noFill/>
                  </a:tcPr>
                </a:tc>
                <a:extLst>
                  <a:ext uri="{0D108BD9-81ED-4DB2-BD59-A6C34878D82A}">
                    <a16:rowId xmlns:a16="http://schemas.microsoft.com/office/drawing/2014/main" val="1128240353"/>
                  </a:ext>
                </a:extLst>
              </a:tr>
              <a:tr h="365760">
                <a:tc>
                  <a:txBody>
                    <a:bodyPr/>
                    <a:lstStyle/>
                    <a:p>
                      <a:r>
                        <a:rPr lang="en-US" sz="1800"/>
                        <a:t>20–27</a:t>
                      </a:r>
                    </a:p>
                  </a:txBody>
                  <a:tcPr anchor="ctr">
                    <a:lnL>
                      <a:noFill/>
                    </a:lnL>
                    <a:lnR>
                      <a:noFill/>
                    </a:lnR>
                    <a:lnT>
                      <a:noFill/>
                    </a:lnT>
                    <a:lnB>
                      <a:noFill/>
                    </a:lnB>
                    <a:noFill/>
                  </a:tcPr>
                </a:tc>
                <a:tc>
                  <a:txBody>
                    <a:bodyPr/>
                    <a:lstStyle/>
                    <a:p>
                      <a:r>
                        <a:rPr lang="en-US" sz="1800" dirty="0"/>
                        <a:t>Severe</a:t>
                      </a:r>
                    </a:p>
                  </a:txBody>
                  <a:tcPr anchor="ctr">
                    <a:lnL>
                      <a:noFill/>
                    </a:lnL>
                    <a:lnR>
                      <a:noFill/>
                    </a:lnR>
                    <a:lnT>
                      <a:noFill/>
                    </a:lnT>
                    <a:lnB>
                      <a:noFill/>
                    </a:lnB>
                    <a:noFill/>
                  </a:tcPr>
                </a:tc>
                <a:extLst>
                  <a:ext uri="{0D108BD9-81ED-4DB2-BD59-A6C34878D82A}">
                    <a16:rowId xmlns:a16="http://schemas.microsoft.com/office/drawing/2014/main" val="3178088474"/>
                  </a:ext>
                </a:extLst>
              </a:tr>
            </a:tbl>
          </a:graphicData>
        </a:graphic>
      </p:graphicFrame>
      <p:sp>
        <p:nvSpPr>
          <p:cNvPr id="11" name="TextBox 10">
            <a:extLst>
              <a:ext uri="{FF2B5EF4-FFF2-40B4-BE49-F238E27FC236}">
                <a16:creationId xmlns:a16="http://schemas.microsoft.com/office/drawing/2014/main" id="{6721C371-15A5-0AC8-A360-78FFE2A1F5E4}"/>
              </a:ext>
            </a:extLst>
          </p:cNvPr>
          <p:cNvSpPr txBox="1"/>
          <p:nvPr/>
        </p:nvSpPr>
        <p:spPr>
          <a:xfrm>
            <a:off x="1442102" y="2562807"/>
            <a:ext cx="6097424" cy="36933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 Scoring &amp; Depression Severity</a:t>
            </a:r>
          </a:p>
        </p:txBody>
      </p:sp>
    </p:spTree>
    <p:extLst>
      <p:ext uri="{BB962C8B-B14F-4D97-AF65-F5344CB8AC3E}">
        <p14:creationId xmlns:p14="http://schemas.microsoft.com/office/powerpoint/2010/main" val="3247327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27AC7-E814-2F49-1078-4D161F0EDB53}"/>
              </a:ext>
            </a:extLst>
          </p:cNvPr>
          <p:cNvSpPr>
            <a:spLocks noGrp="1"/>
          </p:cNvSpPr>
          <p:nvPr>
            <p:ph type="title"/>
          </p:nvPr>
        </p:nvSpPr>
        <p:spPr/>
        <p:txBody>
          <a:bodyPr/>
          <a:lstStyle/>
          <a:p>
            <a:r>
              <a:rPr lang="en-US" dirty="0"/>
              <a:t>Suicide Ideation, Attempt, and Death Rates by Age </a:t>
            </a:r>
          </a:p>
        </p:txBody>
      </p:sp>
      <p:sp>
        <p:nvSpPr>
          <p:cNvPr id="3" name="Content Placeholder 2">
            <a:extLst>
              <a:ext uri="{FF2B5EF4-FFF2-40B4-BE49-F238E27FC236}">
                <a16:creationId xmlns:a16="http://schemas.microsoft.com/office/drawing/2014/main" id="{42A91BD6-C5C5-CD9F-20B7-D572642D4021}"/>
              </a:ext>
            </a:extLst>
          </p:cNvPr>
          <p:cNvSpPr>
            <a:spLocks noGrp="1"/>
          </p:cNvSpPr>
          <p:nvPr>
            <p:ph idx="1"/>
          </p:nvPr>
        </p:nvSpPr>
        <p:spPr/>
        <p:txBody>
          <a:bodyPr>
            <a:normAutofit/>
          </a:bodyPr>
          <a:lstStyle/>
          <a:p>
            <a:pPr marL="0" indent="0">
              <a:buNone/>
            </a:pPr>
            <a:r>
              <a:rPr lang="en-US" dirty="0">
                <a:solidFill>
                  <a:srgbClr val="FF0000"/>
                </a:solidFill>
              </a:rPr>
              <a:t>Adolescents (15-24 years):</a:t>
            </a:r>
          </a:p>
          <a:p>
            <a:r>
              <a:rPr lang="en-US" dirty="0">
                <a:highlight>
                  <a:srgbClr val="FFFF00"/>
                </a:highlight>
              </a:rPr>
              <a:t>    </a:t>
            </a:r>
            <a:r>
              <a:rPr lang="en-US" dirty="0">
                <a:solidFill>
                  <a:srgbClr val="FF0000"/>
                </a:solidFill>
                <a:highlight>
                  <a:srgbClr val="FFFF00"/>
                </a:highlight>
              </a:rPr>
              <a:t>Suicidal thoughts</a:t>
            </a:r>
            <a:r>
              <a:rPr lang="en-US" dirty="0"/>
              <a:t>: Approximately 18-20% report experiencing ideation.</a:t>
            </a:r>
          </a:p>
          <a:p>
            <a:pPr marL="0" indent="0">
              <a:buNone/>
            </a:pPr>
            <a:r>
              <a:rPr lang="en-US" dirty="0"/>
              <a:t>       CDC 2021, </a:t>
            </a:r>
            <a:r>
              <a:rPr lang="en-US" sz="1600" dirty="0"/>
              <a:t>22%</a:t>
            </a:r>
            <a:r>
              <a:rPr lang="en-US" dirty="0"/>
              <a:t> </a:t>
            </a:r>
            <a:r>
              <a:rPr lang="en-US" sz="1200" dirty="0"/>
              <a:t>HIGH SCHOOL STUDENTS EXPERIENCING serious SUICIDAL THOUGHT</a:t>
            </a:r>
            <a:r>
              <a:rPr lang="en-US" sz="1600" dirty="0"/>
              <a:t>,  </a:t>
            </a:r>
            <a:r>
              <a:rPr lang="en-US" sz="1400" dirty="0"/>
              <a:t>18% making plan.</a:t>
            </a:r>
            <a:endParaRPr lang="en-US" dirty="0"/>
          </a:p>
          <a:p>
            <a:r>
              <a:rPr lang="en-US" dirty="0"/>
              <a:t>    </a:t>
            </a:r>
            <a:r>
              <a:rPr lang="en-US" dirty="0">
                <a:highlight>
                  <a:srgbClr val="FFFF00"/>
                </a:highlight>
              </a:rPr>
              <a:t>Suicide attempts</a:t>
            </a:r>
            <a:r>
              <a:rPr lang="en-US" dirty="0"/>
              <a:t>: Around 8-10%.  10% in high school students</a:t>
            </a:r>
          </a:p>
          <a:p>
            <a:r>
              <a:rPr lang="en-US" dirty="0">
                <a:highlight>
                  <a:srgbClr val="FFFF00"/>
                </a:highlight>
              </a:rPr>
              <a:t>    Death rate: </a:t>
            </a:r>
            <a:r>
              <a:rPr lang="en-US" dirty="0"/>
              <a:t>Approximately 14 per 100,000;  in 2022 death in age 10-19 </a:t>
            </a:r>
          </a:p>
          <a:p>
            <a:r>
              <a:rPr lang="en-US" dirty="0"/>
              <a:t>rising due to social pressures, mental health issues, and substance use.</a:t>
            </a:r>
          </a:p>
        </p:txBody>
      </p:sp>
    </p:spTree>
    <p:extLst>
      <p:ext uri="{BB962C8B-B14F-4D97-AF65-F5344CB8AC3E}">
        <p14:creationId xmlns:p14="http://schemas.microsoft.com/office/powerpoint/2010/main" val="3711175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9CA3E-D08C-C244-9CA9-5C5671A8AB1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17B1481-4391-9FFF-63D0-8BF02DD241E0}"/>
              </a:ext>
            </a:extLst>
          </p:cNvPr>
          <p:cNvSpPr>
            <a:spLocks noGrp="1"/>
          </p:cNvSpPr>
          <p:nvPr>
            <p:ph idx="1"/>
          </p:nvPr>
        </p:nvSpPr>
        <p:spPr/>
        <p:txBody>
          <a:bodyPr>
            <a:normAutofit/>
          </a:bodyPr>
          <a:lstStyle/>
          <a:p>
            <a:pPr marL="0" indent="0">
              <a:buNone/>
            </a:pPr>
            <a:r>
              <a:rPr lang="en-US" dirty="0">
                <a:solidFill>
                  <a:srgbClr val="FF0000"/>
                </a:solidFill>
              </a:rPr>
              <a:t>Adults (25-44 years):</a:t>
            </a:r>
          </a:p>
          <a:p>
            <a:r>
              <a:rPr lang="en-US" dirty="0"/>
              <a:t>Suicidal thoughts: Around 10-12%.</a:t>
            </a:r>
          </a:p>
          <a:p>
            <a:r>
              <a:rPr lang="en-US" dirty="0"/>
              <a:t>Suicide attempts: Approximately 0.7% report each year</a:t>
            </a:r>
          </a:p>
          <a:p>
            <a:r>
              <a:rPr lang="en-US" dirty="0"/>
              <a:t>Death rate: Around 18 per 100,000;  </a:t>
            </a:r>
          </a:p>
          <a:p>
            <a:r>
              <a:rPr lang="en-US" dirty="0"/>
              <a:t>linked to relationship issues, job stress, and financial strain.</a:t>
            </a:r>
          </a:p>
          <a:p>
            <a:endParaRPr lang="en-US" dirty="0"/>
          </a:p>
          <a:p>
            <a:endParaRPr lang="en-US" dirty="0"/>
          </a:p>
        </p:txBody>
      </p:sp>
    </p:spTree>
    <p:extLst>
      <p:ext uri="{BB962C8B-B14F-4D97-AF65-F5344CB8AC3E}">
        <p14:creationId xmlns:p14="http://schemas.microsoft.com/office/powerpoint/2010/main" val="1576391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CA3E4-DFA2-E215-F0C2-69540D8F23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AE6121-D48A-E64F-9812-052527BE29C4}"/>
              </a:ext>
            </a:extLst>
          </p:cNvPr>
          <p:cNvSpPr>
            <a:spLocks noGrp="1"/>
          </p:cNvSpPr>
          <p:nvPr>
            <p:ph idx="1"/>
          </p:nvPr>
        </p:nvSpPr>
        <p:spPr/>
        <p:txBody>
          <a:bodyPr>
            <a:normAutofit/>
          </a:bodyPr>
          <a:lstStyle/>
          <a:p>
            <a:pPr marL="0" indent="0">
              <a:buNone/>
            </a:pPr>
            <a:r>
              <a:rPr lang="en-US" dirty="0">
                <a:solidFill>
                  <a:srgbClr val="FF0000"/>
                </a:solidFill>
              </a:rPr>
              <a:t>Middle-aged adults (45-64 years):</a:t>
            </a:r>
          </a:p>
          <a:p>
            <a:r>
              <a:rPr lang="en-US" dirty="0"/>
              <a:t>    </a:t>
            </a:r>
            <a:r>
              <a:rPr lang="en-US" dirty="0">
                <a:highlight>
                  <a:srgbClr val="FFFF00"/>
                </a:highlight>
              </a:rPr>
              <a:t>Suicidal thoughts</a:t>
            </a:r>
            <a:r>
              <a:rPr lang="en-US" dirty="0"/>
              <a:t>: Roughly 6-8%.</a:t>
            </a:r>
          </a:p>
          <a:p>
            <a:r>
              <a:rPr lang="en-US" dirty="0"/>
              <a:t>    </a:t>
            </a:r>
            <a:r>
              <a:rPr lang="en-US" dirty="0">
                <a:highlight>
                  <a:srgbClr val="FFFF00"/>
                </a:highlight>
              </a:rPr>
              <a:t>Suicide attempts</a:t>
            </a:r>
            <a:r>
              <a:rPr lang="en-US" dirty="0"/>
              <a:t>: Around 0.3-0.5% each year</a:t>
            </a:r>
          </a:p>
          <a:p>
            <a:r>
              <a:rPr lang="en-US" dirty="0"/>
              <a:t>    </a:t>
            </a:r>
            <a:r>
              <a:rPr lang="en-US" dirty="0">
                <a:highlight>
                  <a:srgbClr val="FFFF00"/>
                </a:highlight>
              </a:rPr>
              <a:t>Death rate </a:t>
            </a:r>
            <a:r>
              <a:rPr lang="en-US" dirty="0"/>
              <a:t>: Highest rates at approximately 19.5 per 100,000; </a:t>
            </a:r>
          </a:p>
          <a:p>
            <a:r>
              <a:rPr lang="en-US" dirty="0"/>
              <a:t>associated with chronic illness, isolation, and economic hardship.</a:t>
            </a:r>
          </a:p>
          <a:p>
            <a:endParaRPr lang="en-US" dirty="0"/>
          </a:p>
        </p:txBody>
      </p:sp>
    </p:spTree>
    <p:extLst>
      <p:ext uri="{BB962C8B-B14F-4D97-AF65-F5344CB8AC3E}">
        <p14:creationId xmlns:p14="http://schemas.microsoft.com/office/powerpoint/2010/main" val="3866814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EA2ED-DA71-E3DC-15B0-C932BB13041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95C4B5E-3F69-4804-C637-5574DF750E8C}"/>
              </a:ext>
            </a:extLst>
          </p:cNvPr>
          <p:cNvSpPr>
            <a:spLocks noGrp="1"/>
          </p:cNvSpPr>
          <p:nvPr>
            <p:ph idx="1"/>
          </p:nvPr>
        </p:nvSpPr>
        <p:spPr/>
        <p:txBody>
          <a:bodyPr>
            <a:normAutofit/>
          </a:bodyPr>
          <a:lstStyle/>
          <a:p>
            <a:pPr marL="0" indent="0">
              <a:buNone/>
            </a:pPr>
            <a:r>
              <a:rPr lang="en-US" dirty="0">
                <a:solidFill>
                  <a:srgbClr val="FF0000"/>
                </a:solidFill>
              </a:rPr>
              <a:t>Older adults (65+ years):</a:t>
            </a:r>
          </a:p>
          <a:p>
            <a:r>
              <a:rPr lang="en-US" dirty="0"/>
              <a:t>    </a:t>
            </a:r>
            <a:r>
              <a:rPr lang="en-US" dirty="0">
                <a:highlight>
                  <a:srgbClr val="FFFF00"/>
                </a:highlight>
              </a:rPr>
              <a:t>Suicidal thoughts</a:t>
            </a:r>
            <a:r>
              <a:rPr lang="en-US" dirty="0"/>
              <a:t>: About 4-6%.  1-2% serious </a:t>
            </a:r>
          </a:p>
          <a:p>
            <a:r>
              <a:rPr lang="en-US" dirty="0"/>
              <a:t>    </a:t>
            </a:r>
            <a:r>
              <a:rPr lang="en-US" dirty="0">
                <a:highlight>
                  <a:srgbClr val="FFFF00"/>
                </a:highlight>
              </a:rPr>
              <a:t>Suicide attempts</a:t>
            </a:r>
            <a:r>
              <a:rPr lang="en-US" dirty="0"/>
              <a:t>: Less frequent but higher lethality; around 0.1-0.2%.</a:t>
            </a:r>
          </a:p>
          <a:p>
            <a:r>
              <a:rPr lang="en-US" dirty="0"/>
              <a:t>    </a:t>
            </a:r>
            <a:r>
              <a:rPr lang="en-US" dirty="0">
                <a:highlight>
                  <a:srgbClr val="FFFF00"/>
                </a:highlight>
              </a:rPr>
              <a:t>Death rate:  </a:t>
            </a:r>
            <a:r>
              <a:rPr lang="en-US" dirty="0"/>
              <a:t>About 19 per 100,000, with the highest completion rates; risk factors include loneliness, bereavement, and chronic pain.</a:t>
            </a:r>
          </a:p>
          <a:p>
            <a:endParaRPr lang="en-US" dirty="0"/>
          </a:p>
        </p:txBody>
      </p:sp>
    </p:spTree>
    <p:extLst>
      <p:ext uri="{BB962C8B-B14F-4D97-AF65-F5344CB8AC3E}">
        <p14:creationId xmlns:p14="http://schemas.microsoft.com/office/powerpoint/2010/main" val="1582251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8C7D-F568-6D66-1E9D-0E65594183E4}"/>
              </a:ext>
            </a:extLst>
          </p:cNvPr>
          <p:cNvSpPr>
            <a:spLocks noGrp="1"/>
          </p:cNvSpPr>
          <p:nvPr>
            <p:ph type="title"/>
          </p:nvPr>
        </p:nvSpPr>
        <p:spPr/>
        <p:txBody>
          <a:bodyPr/>
          <a:lstStyle/>
          <a:p>
            <a:r>
              <a:rPr lang="en-US" dirty="0"/>
              <a:t>Suicide rates among healthcare professionals </a:t>
            </a:r>
          </a:p>
        </p:txBody>
      </p:sp>
      <p:sp>
        <p:nvSpPr>
          <p:cNvPr id="3" name="Content Placeholder 2">
            <a:extLst>
              <a:ext uri="{FF2B5EF4-FFF2-40B4-BE49-F238E27FC236}">
                <a16:creationId xmlns:a16="http://schemas.microsoft.com/office/drawing/2014/main" id="{564F25DA-FA9F-F374-79C8-87FFA3A27AD6}"/>
              </a:ext>
            </a:extLst>
          </p:cNvPr>
          <p:cNvSpPr>
            <a:spLocks noGrp="1"/>
          </p:cNvSpPr>
          <p:nvPr>
            <p:ph idx="1"/>
          </p:nvPr>
        </p:nvSpPr>
        <p:spPr/>
        <p:txBody>
          <a:bodyPr>
            <a:normAutofit/>
          </a:bodyPr>
          <a:lstStyle/>
          <a:p>
            <a:pPr marL="0" indent="0">
              <a:buNone/>
            </a:pPr>
            <a:endParaRPr lang="en-US" dirty="0"/>
          </a:p>
          <a:p>
            <a:r>
              <a:rPr lang="en-US" dirty="0"/>
              <a:t>Healthcare Support Workers: Annual suicide rate of 21.4 per 100,000 person-years.</a:t>
            </a:r>
          </a:p>
          <a:p>
            <a:r>
              <a:rPr lang="en-US" dirty="0"/>
              <a:t>Registered Nurses: 16 per 100,000 person-years.</a:t>
            </a:r>
          </a:p>
          <a:p>
            <a:r>
              <a:rPr lang="en-US" dirty="0"/>
              <a:t>Health Technicians: 15.6 per 100,000 person-years.</a:t>
            </a:r>
          </a:p>
          <a:p>
            <a:r>
              <a:rPr lang="en-US" dirty="0"/>
              <a:t>Physicians: 13.1 per 100,000 person-years. Some studies 28-40 per 100,00</a:t>
            </a:r>
          </a:p>
          <a:p>
            <a:r>
              <a:rPr lang="en-US" dirty="0"/>
              <a:t>Non-Healthcare Workers: 12.6 per 100,000 person-years. </a:t>
            </a:r>
          </a:p>
        </p:txBody>
      </p:sp>
    </p:spTree>
    <p:extLst>
      <p:ext uri="{BB962C8B-B14F-4D97-AF65-F5344CB8AC3E}">
        <p14:creationId xmlns:p14="http://schemas.microsoft.com/office/powerpoint/2010/main" val="14895474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46173</TotalTime>
  <Words>3186</Words>
  <Application>Microsoft Office PowerPoint</Application>
  <PresentationFormat>Widescreen</PresentationFormat>
  <Paragraphs>339</Paragraphs>
  <Slides>43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Century Gothic</vt:lpstr>
      <vt:lpstr>Wingdings 3</vt:lpstr>
      <vt:lpstr>Ion Boardroom</vt:lpstr>
      <vt:lpstr>🩺 Suicide Risk Assessment and Management </vt:lpstr>
      <vt:lpstr>🕰️ Agenda: </vt:lpstr>
      <vt:lpstr>🧠 1. Understanding Suicide Risk </vt:lpstr>
      <vt:lpstr>PowerPoint Presentation</vt:lpstr>
      <vt:lpstr>Suicide Ideation, Attempt, and Death Rates by Age </vt:lpstr>
      <vt:lpstr>PowerPoint Presentation</vt:lpstr>
      <vt:lpstr>PowerPoint Presentation</vt:lpstr>
      <vt:lpstr>PowerPoint Presentation</vt:lpstr>
      <vt:lpstr>Suicide rates among healthcare professionals </vt:lpstr>
      <vt:lpstr>Specialties: </vt:lpstr>
      <vt:lpstr>🚩 Risk Factors: </vt:lpstr>
      <vt:lpstr>📝 2. Conducting a Suicide Risk Assessment </vt:lpstr>
      <vt:lpstr>📋 Assess: </vt:lpstr>
      <vt:lpstr>Risk Assessment Tools</vt:lpstr>
      <vt:lpstr>Columbia-Suicide Severity Rating Scale (C-SSRS) – Scoring and Risk Stratification ( self-report )</vt:lpstr>
      <vt:lpstr>2. Suicidal Behavior:</vt:lpstr>
      <vt:lpstr>3. Risk Stratification &amp; Clinical Implications:</vt:lpstr>
      <vt:lpstr>Suicide Behaviors Questionnaire-Revised (SBQ-R)📝( self-reported) </vt:lpstr>
      <vt:lpstr>: SBQ-R Items &amp; Detailed Scoring Instructions </vt:lpstr>
      <vt:lpstr>PowerPoint Presentation</vt:lpstr>
      <vt:lpstr>PowerPoint Presentation</vt:lpstr>
      <vt:lpstr>Item 4: Likelihood of Future Suicide Attempt (Score: 0–6) </vt:lpstr>
      <vt:lpstr>🔎 Total Score Range: 3–18 points </vt:lpstr>
      <vt:lpstr>PowerPoint Presentation</vt:lpstr>
      <vt:lpstr>7: SBQ-R Scoring Example </vt:lpstr>
      <vt:lpstr>🧮 Risk Stratification: </vt:lpstr>
      <vt:lpstr>Key Considerations: </vt:lpstr>
      <vt:lpstr>Management and Treatment </vt:lpstr>
      <vt:lpstr>C. Pharmacologic Considerations Treat underlying psychiatric conditions cautiously.  </vt:lpstr>
      <vt:lpstr>D. Psychotherapy Options </vt:lpstr>
      <vt:lpstr>Duty to Warn: </vt:lpstr>
      <vt:lpstr>🦺 3. Immediate Management and Safety Planning </vt:lpstr>
      <vt:lpstr>🛡️ Safety Planning Intervention: (Not just a "no-suicide contract") </vt:lpstr>
      <vt:lpstr>Comprehensive Risk Assessment Components</vt:lpstr>
      <vt:lpstr>Medication Treatment for Suicide Prevention</vt:lpstr>
      <vt:lpstr>0c</vt:lpstr>
      <vt:lpstr>PowerPoint Presentation</vt:lpstr>
      <vt:lpstr>PowerPoint Presentation</vt:lpstr>
      <vt:lpstr>🧠 Non-Pharmacological: </vt:lpstr>
      <vt:lpstr>🏥 6. Practical Case Scenarios </vt:lpstr>
      <vt:lpstr>🔔 7. Key Takeaways: </vt:lpstr>
      <vt:lpstr>📝 PHQ-9 Questions and Scoring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Jing Rong Zhong</dc:creator>
  <cp:lastModifiedBy>Jing Rong Zhong</cp:lastModifiedBy>
  <cp:revision>23</cp:revision>
  <dcterms:created xsi:type="dcterms:W3CDTF">2025-02-24T00:17:41Z</dcterms:created>
  <dcterms:modified xsi:type="dcterms:W3CDTF">2025-04-12T21:18:31Z</dcterms:modified>
</cp:coreProperties>
</file>